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5.xml" ContentType="application/vnd.openxmlformats-officedocument.drawingml.chart+xml"/>
  <Override PartName="/ppt/charts/style2.xml" ContentType="application/vnd.ms-office.chartstyle+xml"/>
  <Override PartName="/ppt/charts/colors2.xml" ContentType="application/vnd.ms-office.chartcolorstyl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22.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6.xml" ContentType="application/vnd.openxmlformats-officedocument.presentationml.notesSlide+xml"/>
  <Override PartName="/ppt/charts/chart36.xml" ContentType="application/vnd.openxmlformats-officedocument.drawingml.chart+xml"/>
  <Override PartName="/ppt/theme/themeOverride1.xml" ContentType="application/vnd.openxmlformats-officedocument.themeOverride+xml"/>
  <Override PartName="/ppt/charts/chart37.xml" ContentType="application/vnd.openxmlformats-officedocument.drawingml.chart+xml"/>
  <Override PartName="/ppt/notesSlides/notesSlide27.xml" ContentType="application/vnd.openxmlformats-officedocument.presentationml.notesSlide+xml"/>
  <Override PartName="/ppt/charts/chart38.xml" ContentType="application/vnd.openxmlformats-officedocument.drawingml.chart+xml"/>
  <Override PartName="/ppt/charts/style5.xml" ContentType="application/vnd.ms-office.chartstyle+xml"/>
  <Override PartName="/ppt/charts/colors5.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notesSlides/notesSlide2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6.xml" ContentType="application/vnd.ms-office.chartstyle+xml"/>
  <Override PartName="/ppt/charts/colors6.xml" ContentType="application/vnd.ms-office.chartcolorstyle+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1344" r:id="rId3"/>
    <p:sldId id="297" r:id="rId4"/>
    <p:sldId id="1296" r:id="rId5"/>
    <p:sldId id="1153" r:id="rId6"/>
    <p:sldId id="1348" r:id="rId7"/>
    <p:sldId id="1523" r:id="rId8"/>
    <p:sldId id="1350" r:id="rId9"/>
    <p:sldId id="1212" r:id="rId10"/>
    <p:sldId id="1352" r:id="rId11"/>
    <p:sldId id="1543" r:id="rId12"/>
    <p:sldId id="1191" r:id="rId13"/>
    <p:sldId id="1192" r:id="rId14"/>
    <p:sldId id="1046" r:id="rId15"/>
    <p:sldId id="1214" r:id="rId16"/>
    <p:sldId id="1524" r:id="rId17"/>
    <p:sldId id="1555" r:id="rId18"/>
    <p:sldId id="1026" r:id="rId19"/>
    <p:sldId id="1156" r:id="rId20"/>
    <p:sldId id="1546" r:id="rId21"/>
    <p:sldId id="1333" r:id="rId22"/>
    <p:sldId id="1547" r:id="rId23"/>
    <p:sldId id="1532" r:id="rId24"/>
    <p:sldId id="1534" r:id="rId25"/>
    <p:sldId id="1536" r:id="rId26"/>
    <p:sldId id="1548" r:id="rId27"/>
    <p:sldId id="1538" r:id="rId28"/>
    <p:sldId id="1539" r:id="rId29"/>
    <p:sldId id="1540" r:id="rId30"/>
    <p:sldId id="1541" r:id="rId31"/>
    <p:sldId id="1542" r:id="rId32"/>
  </p:sldIdLst>
  <p:sldSz cx="9144000" cy="6858000" type="screen4x3"/>
  <p:notesSz cx="9296400" cy="68818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150" userDrawn="1">
          <p15:clr>
            <a:srgbClr val="A4A3A4"/>
          </p15:clr>
        </p15:guide>
        <p15:guide id="3" orient="horz" pos="12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Microsoft Office" initials="UdMO" lastIdx="1" clrIdx="0"/>
  <p:cmAuthor id="2" name="Usuario de Microsoft Office" initials="UdMO [2]" lastIdx="1" clrIdx="1"/>
  <p:cmAuthor id="3" name="Usuario de Microsoft Office" initials="UdMO [3]" lastIdx="1" clrIdx="2"/>
  <p:cmAuthor id="4" name="Usuario de Microsoft Office" initials="UdMO [4]" lastIdx="1" clrIdx="3"/>
  <p:cmAuthor id="5" name="Usuario de Microsoft Office" initials="UdMO [5]" lastIdx="1" clrIdx="4"/>
  <p:cmAuthor id="6" name="Usuario de Microsoft Office" initials="UdMO [6]" lastIdx="1" clrIdx="5"/>
  <p:cmAuthor id="7" name="Usuario de Microsoft Office" initials="UdMO [7]" lastIdx="1" clrIdx="6"/>
  <p:cmAuthor id="8" name="Usuario de Microsoft Office" initials="UdMO [8]" lastIdx="1" clrIdx="7"/>
  <p:cmAuthor id="9" name="Usuario de Microsoft Office" initials="UdMO [9]" lastIdx="1" clrIdx="8"/>
  <p:cmAuthor id="10" name="Usuario de Microsoft Office" initials="UdMO [10]" lastIdx="1" clrIdx="9"/>
  <p:cmAuthor id="11" name="Usuario de Microsoft Office" initials="UdMO [11]" lastIdx="1" clrIdx="10"/>
  <p:cmAuthor id="12" name="Usuario de Microsoft Office" initials="UdMO [12]" lastIdx="1" clrIdx="11"/>
  <p:cmAuthor id="13" name="Usuario de Microsoft Office" initials="UdMO [13]" lastIdx="1" clrIdx="12"/>
  <p:cmAuthor id="14" name="Usuario de Microsoft Office" initials="UdMO [14]" lastIdx="1" clrIdx="13"/>
  <p:cmAuthor id="15" name="Usuario de Microsoft Office" initials="UdMO [15]" lastIdx="1" clrIdx="14"/>
  <p:cmAuthor id="16" name="Usuario de Microsoft Office" initials="UdMO [16]" lastIdx="1" clrIdx="15"/>
  <p:cmAuthor id="17" name="Usuario de Microsoft Office" initials="UdMO [17]" lastIdx="1" clrIdx="16"/>
  <p:cmAuthor id="18" name="Usuario de Microsoft Office" initials="UdMO [18]" lastIdx="1" clrIdx="17"/>
  <p:cmAuthor id="19" name="Usuario de Microsoft Office" initials="UdMO [19]" lastIdx="1" clrIdx="18"/>
  <p:cmAuthor id="20" name="Usuario de Microsoft Office" initials="UdMO [20]" lastIdx="1" clrIdx="19"/>
  <p:cmAuthor id="21" name="Usuario de Microsoft Office" initials="UdMO [21]" lastIdx="1" clrIdx="20"/>
  <p:cmAuthor id="22" name="Usuario de Microsoft Office" initials="UdMO [22]" lastIdx="1" clrIdx="21"/>
  <p:cmAuthor id="23" name="Mori 4" initials="MORI" lastIdx="5" clrIdx="22">
    <p:extLst>
      <p:ext uri="{19B8F6BF-5375-455C-9EA6-DF929625EA0E}">
        <p15:presenceInfo xmlns:p15="http://schemas.microsoft.com/office/powerpoint/2012/main" userId="Mori 4" providerId="None"/>
      </p:ext>
    </p:extLst>
  </p:cmAuthor>
  <p:cmAuthor id="24" name="Marta Lagos" initials="ML" lastIdx="8" clrIdx="23">
    <p:extLst>
      <p:ext uri="{19B8F6BF-5375-455C-9EA6-DF929625EA0E}">
        <p15:presenceInfo xmlns:p15="http://schemas.microsoft.com/office/powerpoint/2012/main" userId="e1b0e873ac707d43" providerId="Windows Live"/>
      </p:ext>
    </p:extLst>
  </p:cmAuthor>
  <p:cmAuthor id="25" name="Marta Lagos C.C." initials="MLCC" lastIdx="7" clrIdx="24">
    <p:extLst>
      <p:ext uri="{19B8F6BF-5375-455C-9EA6-DF929625EA0E}">
        <p15:presenceInfo xmlns:p15="http://schemas.microsoft.com/office/powerpoint/2012/main" userId="Marta Lagos C.C." providerId="None"/>
      </p:ext>
    </p:extLst>
  </p:cmAuthor>
  <p:cmAuthor id="26" name="Paola Zorrilla Child" initials="PZC" lastIdx="3" clrIdx="25">
    <p:extLst>
      <p:ext uri="{19B8F6BF-5375-455C-9EA6-DF929625EA0E}">
        <p15:presenceInfo xmlns:p15="http://schemas.microsoft.com/office/powerpoint/2012/main" userId="49fe836a80f886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99"/>
    <a:srgbClr val="FF66FF"/>
    <a:srgbClr val="0000A5"/>
    <a:srgbClr val="339933"/>
    <a:srgbClr val="FFC000"/>
    <a:srgbClr val="D9F1FF"/>
    <a:srgbClr val="CCECFF"/>
    <a:srgbClr val="EDF4F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99" autoAdjust="0"/>
    <p:restoredTop sz="93592" autoAdjust="0"/>
  </p:normalViewPr>
  <p:slideViewPr>
    <p:cSldViewPr>
      <p:cViewPr varScale="1">
        <p:scale>
          <a:sx n="102" d="100"/>
          <a:sy n="102" d="100"/>
        </p:scale>
        <p:origin x="2288" y="224"/>
      </p:cViewPr>
      <p:guideLst>
        <p:guide pos="4150"/>
        <p:guide orient="horz" pos="125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xlsm"/></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8.xlsm"/></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1.xml"/><Relationship Id="rId1" Type="http://schemas.microsoft.com/office/2011/relationships/chartStyle" Target="style1.xml"/></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xml"/><Relationship Id="rId1" Type="http://schemas.microsoft.com/office/2011/relationships/chartStyle" Target="style2.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1.xlsm"/></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4.xml"/><Relationship Id="rId1" Type="http://schemas.microsoft.com/office/2011/relationships/chartStyle" Target="style4.xml"/></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6.xml.rels><?xml version="1.0" encoding="UTF-8" standalone="yes"?>
<Relationships xmlns="http://schemas.openxmlformats.org/package/2006/relationships"><Relationship Id="rId2" Type="http://schemas.openxmlformats.org/officeDocument/2006/relationships/package" Target="../embeddings/Hoja_de_c_lculo_de_Microsoft_Excel34.xlsx"/><Relationship Id="rId1" Type="http://schemas.openxmlformats.org/officeDocument/2006/relationships/themeOverride" Target="../theme/themeOverride1.xml"/></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5.xml"/><Relationship Id="rId1" Type="http://schemas.microsoft.com/office/2011/relationships/chartStyle" Target="style5.xml"/></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6.xml"/><Relationship Id="rId1" Type="http://schemas.microsoft.com/office/2011/relationships/chartStyle" Target="style6.xml"/></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5.xlsm"/></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84109699452702E-2"/>
          <c:y val="3.7249283667621799E-2"/>
          <c:w val="0.94236962631881505"/>
          <c:h val="0.71973937278458755"/>
        </c:manualLayout>
      </c:layout>
      <c:lineChart>
        <c:grouping val="standard"/>
        <c:varyColors val="0"/>
        <c:ser>
          <c:idx val="0"/>
          <c:order val="0"/>
          <c:tx>
            <c:strRef>
              <c:f>Sheet1!$A$2</c:f>
              <c:strCache>
                <c:ptCount val="1"/>
                <c:pt idx="0">
                  <c:v>NS/NR</c:v>
                </c:pt>
              </c:strCache>
            </c:strRef>
          </c:tx>
          <c:spPr>
            <a:ln w="38071">
              <a:solidFill>
                <a:srgbClr val="7030A0"/>
              </a:solidFill>
              <a:prstDash val="solid"/>
            </a:ln>
          </c:spPr>
          <c:marker>
            <c:symbol val="square"/>
            <c:size val="6"/>
            <c:spPr>
              <a:solidFill>
                <a:srgbClr val="7030A0"/>
              </a:solidFill>
              <a:ln>
                <a:solidFill>
                  <a:srgbClr val="7030A0"/>
                </a:solidFill>
                <a:prstDash val="solid"/>
              </a:ln>
            </c:spPr>
          </c:marker>
          <c:dLbls>
            <c:spPr>
              <a:noFill/>
              <a:ln w="2538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0</c:formatCode>
                <c:ptCount val="23"/>
                <c:pt idx="0">
                  <c:v>9</c:v>
                </c:pt>
                <c:pt idx="1">
                  <c:v>5.6452158756162492</c:v>
                </c:pt>
                <c:pt idx="2">
                  <c:v>4.8422880843228189</c:v>
                </c:pt>
                <c:pt idx="3">
                  <c:v>4.2510033328513774</c:v>
                </c:pt>
                <c:pt idx="4">
                  <c:v>5.5488349097963896</c:v>
                </c:pt>
                <c:pt idx="5">
                  <c:v>11.26315699539872</c:v>
                </c:pt>
                <c:pt idx="6">
                  <c:v>10.951902554105656</c:v>
                </c:pt>
                <c:pt idx="7">
                  <c:v>7.9969819799760957</c:v>
                </c:pt>
                <c:pt idx="8">
                  <c:v>10.236162705098502</c:v>
                </c:pt>
                <c:pt idx="9">
                  <c:v>13.026614983799501</c:v>
                </c:pt>
                <c:pt idx="10">
                  <c:v>7.5990609320978919</c:v>
                </c:pt>
                <c:pt idx="11">
                  <c:v>7.962170440851061</c:v>
                </c:pt>
                <c:pt idx="12">
                  <c:v>7.5966732451218126</c:v>
                </c:pt>
                <c:pt idx="13">
                  <c:v>7.0233201023802927</c:v>
                </c:pt>
                <c:pt idx="14">
                  <c:v>6.9527451767946893</c:v>
                </c:pt>
                <c:pt idx="15">
                  <c:v>6.9845421063688189</c:v>
                </c:pt>
                <c:pt idx="16">
                  <c:v>7.6019511803883857</c:v>
                </c:pt>
                <c:pt idx="17">
                  <c:v>8.4943845397694293</c:v>
                </c:pt>
                <c:pt idx="18">
                  <c:v>7.8482886393747844</c:v>
                </c:pt>
                <c:pt idx="19">
                  <c:v>8.7890676538724968</c:v>
                </c:pt>
                <c:pt idx="20">
                  <c:v>9.5386484699118466</c:v>
                </c:pt>
                <c:pt idx="21">
                  <c:v>11</c:v>
                </c:pt>
                <c:pt idx="22">
                  <c:v>7</c:v>
                </c:pt>
              </c:numCache>
            </c:numRef>
          </c:val>
          <c:smooth val="0"/>
          <c:extLst>
            <c:ext xmlns:c16="http://schemas.microsoft.com/office/drawing/2014/chart" uri="{C3380CC4-5D6E-409C-BE32-E72D297353CC}">
              <c16:uniqueId val="{00000000-C155-4E76-9FC4-3AEA3436569B}"/>
            </c:ext>
          </c:extLst>
        </c:ser>
        <c:ser>
          <c:idx val="9"/>
          <c:order val="1"/>
          <c:tx>
            <c:strRef>
              <c:f>Sheet1!$A$3</c:f>
              <c:strCache>
                <c:ptCount val="1"/>
                <c:pt idx="0">
                  <c:v>La democracia es preferible</c:v>
                </c:pt>
              </c:strCache>
            </c:strRef>
          </c:tx>
          <c:spPr>
            <a:ln w="38071">
              <a:solidFill>
                <a:srgbClr val="0B00EC"/>
              </a:solidFill>
              <a:prstDash val="solid"/>
            </a:ln>
          </c:spPr>
          <c:marker>
            <c:symbol val="triangl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Sheet1!$B$3:$X$3</c:f>
              <c:numCache>
                <c:formatCode>0</c:formatCode>
                <c:ptCount val="23"/>
                <c:pt idx="0">
                  <c:v>58</c:v>
                </c:pt>
                <c:pt idx="1">
                  <c:v>63.054837804659009</c:v>
                </c:pt>
                <c:pt idx="2">
                  <c:v>65.276425932862566</c:v>
                </c:pt>
                <c:pt idx="3">
                  <c:v>64.591336260374433</c:v>
                </c:pt>
                <c:pt idx="4">
                  <c:v>59.685463352167822</c:v>
                </c:pt>
                <c:pt idx="5">
                  <c:v>52.144238377515627</c:v>
                </c:pt>
                <c:pt idx="6">
                  <c:v>58.839793140772983</c:v>
                </c:pt>
                <c:pt idx="7">
                  <c:v>56.886574180952778</c:v>
                </c:pt>
                <c:pt idx="8">
                  <c:v>56.989492572550752</c:v>
                </c:pt>
                <c:pt idx="9">
                  <c:v>52.729541423570161</c:v>
                </c:pt>
                <c:pt idx="10">
                  <c:v>60.440958687619869</c:v>
                </c:pt>
                <c:pt idx="11">
                  <c:v>57.193929284042277</c:v>
                </c:pt>
                <c:pt idx="12">
                  <c:v>59.431051844737198</c:v>
                </c:pt>
                <c:pt idx="13">
                  <c:v>61.495460489904652</c:v>
                </c:pt>
                <c:pt idx="14">
                  <c:v>63.267971150057953</c:v>
                </c:pt>
                <c:pt idx="15">
                  <c:v>57.754502875379174</c:v>
                </c:pt>
                <c:pt idx="16">
                  <c:v>58.371863712609937</c:v>
                </c:pt>
                <c:pt idx="17">
                  <c:v>57.01933133642072</c:v>
                </c:pt>
                <c:pt idx="18">
                  <c:v>53.553112128806369</c:v>
                </c:pt>
                <c:pt idx="19">
                  <c:v>56.353155523807217</c:v>
                </c:pt>
                <c:pt idx="20">
                  <c:v>47.756473305814758</c:v>
                </c:pt>
                <c:pt idx="21">
                  <c:v>49</c:v>
                </c:pt>
                <c:pt idx="22">
                  <c:v>48</c:v>
                </c:pt>
              </c:numCache>
            </c:numRef>
          </c:val>
          <c:smooth val="0"/>
          <c:extLst>
            <c:ext xmlns:c16="http://schemas.microsoft.com/office/drawing/2014/chart" uri="{C3380CC4-5D6E-409C-BE32-E72D297353CC}">
              <c16:uniqueId val="{00000001-C155-4E76-9FC4-3AEA3436569B}"/>
            </c:ext>
          </c:extLst>
        </c:ser>
        <c:ser>
          <c:idx val="3"/>
          <c:order val="2"/>
          <c:tx>
            <c:strRef>
              <c:f>Sheet1!$A$4</c:f>
              <c:strCache>
                <c:ptCount val="1"/>
                <c:pt idx="0">
                  <c:v>Gobierno autoritario </c:v>
                </c:pt>
              </c:strCache>
            </c:strRef>
          </c:tx>
          <c:spPr>
            <a:ln w="38071">
              <a:solidFill>
                <a:srgbClr val="99CC00"/>
              </a:solidFill>
              <a:prstDash val="solid"/>
            </a:ln>
          </c:spPr>
          <c:marker>
            <c:symbol val="circle"/>
            <c:size val="6"/>
            <c:spPr>
              <a:solidFill>
                <a:srgbClr val="99CC00"/>
              </a:solidFill>
              <a:ln w="11421">
                <a:solidFill>
                  <a:srgbClr val="99CC00"/>
                </a:solidFill>
                <a:prstDash val="solid"/>
              </a:ln>
            </c:spPr>
          </c:marker>
          <c:dLbls>
            <c:spPr>
              <a:noFill/>
              <a:ln w="25381">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Sheet1!$B$4:$X$4</c:f>
              <c:numCache>
                <c:formatCode>0</c:formatCode>
                <c:ptCount val="23"/>
                <c:pt idx="0">
                  <c:v>17</c:v>
                </c:pt>
                <c:pt idx="1">
                  <c:v>15.621355321378022</c:v>
                </c:pt>
                <c:pt idx="2">
                  <c:v>16.221814401234493</c:v>
                </c:pt>
                <c:pt idx="3">
                  <c:v>16.061084341482431</c:v>
                </c:pt>
                <c:pt idx="4">
                  <c:v>17.516018720069169</c:v>
                </c:pt>
                <c:pt idx="5">
                  <c:v>17.256848186310055</c:v>
                </c:pt>
                <c:pt idx="6">
                  <c:v>13.894497115890463</c:v>
                </c:pt>
                <c:pt idx="7">
                  <c:v>15.152993416283111</c:v>
                </c:pt>
                <c:pt idx="8">
                  <c:v>13.703717938802226</c:v>
                </c:pt>
                <c:pt idx="9">
                  <c:v>14.825996163987492</c:v>
                </c:pt>
                <c:pt idx="10">
                  <c:v>16.215883913922063</c:v>
                </c:pt>
                <c:pt idx="11">
                  <c:v>16.215221765291457</c:v>
                </c:pt>
                <c:pt idx="12">
                  <c:v>14.792966051453012</c:v>
                </c:pt>
                <c:pt idx="13">
                  <c:v>14.746792123360134</c:v>
                </c:pt>
                <c:pt idx="14">
                  <c:v>14.190688271099965</c:v>
                </c:pt>
                <c:pt idx="15">
                  <c:v>16.960305532974679</c:v>
                </c:pt>
                <c:pt idx="16">
                  <c:v>14.86048458646248</c:v>
                </c:pt>
                <c:pt idx="17">
                  <c:v>15.613573855185441</c:v>
                </c:pt>
                <c:pt idx="18">
                  <c:v>15.043526456639599</c:v>
                </c:pt>
                <c:pt idx="19">
                  <c:v>11.598109404757896</c:v>
                </c:pt>
                <c:pt idx="20">
                  <c:v>14.700381462496926</c:v>
                </c:pt>
                <c:pt idx="21">
                  <c:v>13</c:v>
                </c:pt>
                <c:pt idx="22">
                  <c:v>17</c:v>
                </c:pt>
              </c:numCache>
            </c:numRef>
          </c:val>
          <c:smooth val="0"/>
          <c:extLst>
            <c:ext xmlns:c16="http://schemas.microsoft.com/office/drawing/2014/chart" uri="{C3380CC4-5D6E-409C-BE32-E72D297353CC}">
              <c16:uniqueId val="{00000002-C155-4E76-9FC4-3AEA3436569B}"/>
            </c:ext>
          </c:extLst>
        </c:ser>
        <c:ser>
          <c:idx val="1"/>
          <c:order val="3"/>
          <c:tx>
            <c:strRef>
              <c:f>Sheet1!$A$5</c:f>
              <c:strCache>
                <c:ptCount val="1"/>
                <c:pt idx="0">
                  <c:v>Nos da lo mismo </c:v>
                </c:pt>
              </c:strCache>
            </c:strRef>
          </c:tx>
          <c:spPr>
            <a:ln w="38071">
              <a:solidFill>
                <a:srgbClr val="DD0806"/>
              </a:solidFill>
              <a:prstDash val="solid"/>
            </a:ln>
          </c:spPr>
          <c:marker>
            <c:symbol val="square"/>
            <c:size val="5"/>
            <c:spPr>
              <a:solidFill>
                <a:srgbClr val="DA1F28"/>
              </a:solidFill>
              <a:ln>
                <a:solidFill>
                  <a:srgbClr val="DD0806"/>
                </a:solidFill>
                <a:prstDash val="solid"/>
              </a:ln>
            </c:spPr>
          </c:marker>
          <c:dLbls>
            <c:dLbl>
              <c:idx val="20"/>
              <c:layout>
                <c:manualLayout>
                  <c:x val="-2.3626128814922313E-2"/>
                  <c:y val="1.401369158752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31-4733-A1C7-98FF56E091E5}"/>
                </c:ext>
              </c:extLst>
            </c:dLbl>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Sheet1!$B$5:$X$5</c:f>
              <c:numCache>
                <c:formatCode>0</c:formatCode>
                <c:ptCount val="23"/>
                <c:pt idx="0">
                  <c:v>16</c:v>
                </c:pt>
                <c:pt idx="1">
                  <c:v>15.678590998346259</c:v>
                </c:pt>
                <c:pt idx="2">
                  <c:v>13.659471581581871</c:v>
                </c:pt>
                <c:pt idx="3">
                  <c:v>15.096576065293528</c:v>
                </c:pt>
                <c:pt idx="4">
                  <c:v>17.24968301796482</c:v>
                </c:pt>
                <c:pt idx="5">
                  <c:v>19.335756440784255</c:v>
                </c:pt>
                <c:pt idx="6">
                  <c:v>16.313807189234804</c:v>
                </c:pt>
                <c:pt idx="7">
                  <c:v>19.963450422793549</c:v>
                </c:pt>
                <c:pt idx="8">
                  <c:v>19.070626783552125</c:v>
                </c:pt>
                <c:pt idx="9">
                  <c:v>19.417847428650443</c:v>
                </c:pt>
                <c:pt idx="10">
                  <c:v>15.744096466359149</c:v>
                </c:pt>
                <c:pt idx="11">
                  <c:v>18.628678509809518</c:v>
                </c:pt>
                <c:pt idx="12">
                  <c:v>18.179308858689382</c:v>
                </c:pt>
                <c:pt idx="13">
                  <c:v>16.734427284355235</c:v>
                </c:pt>
                <c:pt idx="14">
                  <c:v>15.588595402049036</c:v>
                </c:pt>
                <c:pt idx="15">
                  <c:v>18.300649485275908</c:v>
                </c:pt>
                <c:pt idx="16">
                  <c:v>19.165700520536788</c:v>
                </c:pt>
                <c:pt idx="17">
                  <c:v>18.872710268626903</c:v>
                </c:pt>
                <c:pt idx="18">
                  <c:v>23.555072775178623</c:v>
                </c:pt>
                <c:pt idx="19">
                  <c:v>23.25966741756573</c:v>
                </c:pt>
                <c:pt idx="20">
                  <c:v>28.0044967617794</c:v>
                </c:pt>
                <c:pt idx="21">
                  <c:v>27</c:v>
                </c:pt>
                <c:pt idx="22">
                  <c:v>28</c:v>
                </c:pt>
              </c:numCache>
            </c:numRef>
          </c:val>
          <c:smooth val="0"/>
          <c:extLst>
            <c:ext xmlns:c16="http://schemas.microsoft.com/office/drawing/2014/chart" uri="{C3380CC4-5D6E-409C-BE32-E72D297353CC}">
              <c16:uniqueId val="{00000003-C155-4E76-9FC4-3AEA3436569B}"/>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es-CL"/>
          </a:p>
        </c:txPr>
        <c:crossAx val="-2089429352"/>
        <c:crosses val="autoZero"/>
        <c:auto val="0"/>
        <c:lblAlgn val="ctr"/>
        <c:lblOffset val="100"/>
        <c:tickLblSkip val="1"/>
        <c:tickMarkSkip val="1"/>
        <c:noMultiLvlLbl val="0"/>
      </c:catAx>
      <c:valAx>
        <c:axId val="-2089429352"/>
        <c:scaling>
          <c:orientation val="minMax"/>
          <c:max val="80"/>
          <c:min val="0"/>
        </c:scaling>
        <c:delete val="0"/>
        <c:axPos val="l"/>
        <c:numFmt formatCode="0" sourceLinked="1"/>
        <c:majorTickMark val="out"/>
        <c:minorTickMark val="none"/>
        <c:tickLblPos val="nextTo"/>
        <c:spPr>
          <a:ln w="3173">
            <a:solidFill>
              <a:srgbClr val="000000"/>
            </a:solidFill>
            <a:prstDash val="solid"/>
          </a:ln>
        </c:spPr>
        <c:txPr>
          <a:bodyPr rot="0" vert="horz"/>
          <a:lstStyle/>
          <a:p>
            <a:pPr>
              <a:defRPr/>
            </a:pPr>
            <a:endParaRPr lang="es-CL"/>
          </a:p>
        </c:txPr>
        <c:crossAx val="-2089296472"/>
        <c:crosses val="autoZero"/>
        <c:crossBetween val="between"/>
        <c:majorUnit val="20"/>
      </c:valAx>
      <c:spPr>
        <a:noFill/>
        <a:ln w="25381">
          <a:noFill/>
        </a:ln>
      </c:spPr>
    </c:plotArea>
    <c:legend>
      <c:legendPos val="r"/>
      <c:layout>
        <c:manualLayout>
          <c:xMode val="edge"/>
          <c:yMode val="edge"/>
          <c:x val="0.16830411198600179"/>
          <c:y val="0.90203252428497982"/>
          <c:w val="0.62719298245613997"/>
          <c:h val="9.6590909090909102E-2"/>
        </c:manualLayout>
      </c:layout>
      <c:overlay val="0"/>
      <c:spPr>
        <a:noFill/>
        <a:ln w="25381">
          <a:noFill/>
        </a:ln>
      </c:spPr>
    </c:legend>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s-C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84109699452702E-2"/>
          <c:y val="3.7249283667621799E-2"/>
          <c:w val="0.94236962631881505"/>
          <c:h val="0.83037718678673533"/>
        </c:manualLayout>
      </c:layout>
      <c:lineChart>
        <c:grouping val="standard"/>
        <c:varyColors val="0"/>
        <c:ser>
          <c:idx val="0"/>
          <c:order val="0"/>
          <c:tx>
            <c:strRef>
              <c:f>Sheet1!$A$2</c:f>
              <c:strCache>
                <c:ptCount val="1"/>
                <c:pt idx="0">
                  <c:v>Latinoamérica</c:v>
                </c:pt>
              </c:strCache>
            </c:strRef>
          </c:tx>
          <c:spPr>
            <a:ln w="38071">
              <a:solidFill>
                <a:srgbClr val="0B00EC"/>
              </a:solidFill>
              <a:prstDash val="solid"/>
            </a:ln>
          </c:spPr>
          <c:marker>
            <c:symbol val="squar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General</c:formatCode>
                <c:ptCount val="23"/>
                <c:pt idx="0">
                  <c:v>17</c:v>
                </c:pt>
                <c:pt idx="1">
                  <c:v>17</c:v>
                </c:pt>
                <c:pt idx="2">
                  <c:v>18</c:v>
                </c:pt>
                <c:pt idx="3">
                  <c:v>18</c:v>
                </c:pt>
                <c:pt idx="4">
                  <c:v>17</c:v>
                </c:pt>
                <c:pt idx="5">
                  <c:v>19</c:v>
                </c:pt>
                <c:pt idx="6">
                  <c:v>15</c:v>
                </c:pt>
                <c:pt idx="7">
                  <c:v>17</c:v>
                </c:pt>
                <c:pt idx="8">
                  <c:v>15</c:v>
                </c:pt>
                <c:pt idx="9">
                  <c:v>15</c:v>
                </c:pt>
                <c:pt idx="10">
                  <c:v>17</c:v>
                </c:pt>
                <c:pt idx="11">
                  <c:v>17</c:v>
                </c:pt>
                <c:pt idx="12">
                  <c:v>16</c:v>
                </c:pt>
                <c:pt idx="13">
                  <c:v>16</c:v>
                </c:pt>
                <c:pt idx="14">
                  <c:v>15</c:v>
                </c:pt>
                <c:pt idx="15">
                  <c:v>17</c:v>
                </c:pt>
                <c:pt idx="16">
                  <c:v>16</c:v>
                </c:pt>
                <c:pt idx="17">
                  <c:v>16</c:v>
                </c:pt>
                <c:pt idx="18">
                  <c:v>15</c:v>
                </c:pt>
                <c:pt idx="19">
                  <c:v>13</c:v>
                </c:pt>
                <c:pt idx="20">
                  <c:v>15</c:v>
                </c:pt>
                <c:pt idx="21" formatCode="0">
                  <c:v>13</c:v>
                </c:pt>
                <c:pt idx="22">
                  <c:v>17</c:v>
                </c:pt>
              </c:numCache>
            </c:numRef>
          </c:val>
          <c:smooth val="0"/>
          <c:extLst>
            <c:ext xmlns:c16="http://schemas.microsoft.com/office/drawing/2014/chart" uri="{C3380CC4-5D6E-409C-BE32-E72D297353CC}">
              <c16:uniqueId val="{00000000-B720-46E3-8383-49B5E5E66AC6}"/>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es-CL"/>
          </a:p>
        </c:txPr>
        <c:crossAx val="-2089429352"/>
        <c:crosses val="autoZero"/>
        <c:auto val="0"/>
        <c:lblAlgn val="ctr"/>
        <c:lblOffset val="100"/>
        <c:tickLblSkip val="1"/>
        <c:tickMarkSkip val="1"/>
        <c:noMultiLvlLbl val="0"/>
      </c:catAx>
      <c:valAx>
        <c:axId val="-2089429352"/>
        <c:scaling>
          <c:orientation val="minMax"/>
          <c:max val="100"/>
          <c:min val="0"/>
        </c:scaling>
        <c:delete val="0"/>
        <c:axPos val="l"/>
        <c:numFmt formatCode="General" sourceLinked="1"/>
        <c:majorTickMark val="out"/>
        <c:minorTickMark val="none"/>
        <c:tickLblPos val="nextTo"/>
        <c:spPr>
          <a:ln w="3173">
            <a:solidFill>
              <a:srgbClr val="000000"/>
            </a:solidFill>
            <a:prstDash val="solid"/>
          </a:ln>
        </c:spPr>
        <c:txPr>
          <a:bodyPr rot="0" vert="horz"/>
          <a:lstStyle/>
          <a:p>
            <a:pPr>
              <a:defRPr/>
            </a:pPr>
            <a:endParaRPr lang="es-CL"/>
          </a:p>
        </c:txPr>
        <c:crossAx val="-2089296472"/>
        <c:crosses val="autoZero"/>
        <c:crossBetween val="between"/>
        <c:majorUnit val="20"/>
      </c:valAx>
      <c:spPr>
        <a:noFill/>
        <a:ln w="2538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37542182227222E-2"/>
          <c:y val="3.2000219901296388E-2"/>
          <c:w val="0.91213430352455938"/>
          <c:h val="0.83810751691326923"/>
        </c:manualLayout>
      </c:layout>
      <c:barChart>
        <c:barDir val="bar"/>
        <c:grouping val="clustered"/>
        <c:varyColors val="0"/>
        <c:ser>
          <c:idx val="0"/>
          <c:order val="0"/>
          <c:tx>
            <c:strRef>
              <c:f>Sheet1!$B$1</c:f>
              <c:strCache>
                <c:ptCount val="1"/>
                <c:pt idx="0">
                  <c:v>Diferencia 2020-2023</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txPr>
              <a:bodyPr wrap="square" lIns="38100" tIns="19050" rIns="38100" bIns="19050" anchor="ctr">
                <a:spAutoFit/>
              </a:bodyPr>
              <a:lstStyle/>
              <a:p>
                <a:pPr>
                  <a:defRPr sz="1000"/>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El Salvador</c:v>
                </c:pt>
                <c:pt idx="3">
                  <c:v>Perú</c:v>
                </c:pt>
                <c:pt idx="4">
                  <c:v>Uruguay</c:v>
                </c:pt>
                <c:pt idx="5">
                  <c:v>Honduras</c:v>
                </c:pt>
                <c:pt idx="6">
                  <c:v>Brasil</c:v>
                </c:pt>
                <c:pt idx="7">
                  <c:v>Ecuador</c:v>
                </c:pt>
                <c:pt idx="8">
                  <c:v>Bolivia</c:v>
                </c:pt>
                <c:pt idx="9">
                  <c:v>Paraguay</c:v>
                </c:pt>
                <c:pt idx="10">
                  <c:v>Colombia</c:v>
                </c:pt>
                <c:pt idx="11">
                  <c:v>Chile</c:v>
                </c:pt>
                <c:pt idx="12">
                  <c:v>Costa Rica</c:v>
                </c:pt>
                <c:pt idx="13">
                  <c:v>Argentina</c:v>
                </c:pt>
                <c:pt idx="14">
                  <c:v>Venezuela</c:v>
                </c:pt>
                <c:pt idx="15">
                  <c:v>Rep. Dominicana</c:v>
                </c:pt>
                <c:pt idx="16">
                  <c:v>Guatemala</c:v>
                </c:pt>
                <c:pt idx="17">
                  <c:v>México</c:v>
                </c:pt>
              </c:strCache>
            </c:strRef>
          </c:cat>
          <c:val>
            <c:numRef>
              <c:f>Sheet1!$B$2:$B$19</c:f>
              <c:numCache>
                <c:formatCode>0</c:formatCode>
                <c:ptCount val="18"/>
                <c:pt idx="0">
                  <c:v>4</c:v>
                </c:pt>
                <c:pt idx="1">
                  <c:v>-0.69999999999999929</c:v>
                </c:pt>
                <c:pt idx="2">
                  <c:v>0.59999999999999964</c:v>
                </c:pt>
                <c:pt idx="3">
                  <c:v>0.83333333333333215</c:v>
                </c:pt>
                <c:pt idx="4">
                  <c:v>1.25</c:v>
                </c:pt>
                <c:pt idx="5">
                  <c:v>1.5660810453783842</c:v>
                </c:pt>
                <c:pt idx="6">
                  <c:v>1.6212624584717616</c:v>
                </c:pt>
                <c:pt idx="7">
                  <c:v>2.5833333333333321</c:v>
                </c:pt>
                <c:pt idx="8">
                  <c:v>2.8333333333333339</c:v>
                </c:pt>
                <c:pt idx="9">
                  <c:v>3.0833333333333321</c:v>
                </c:pt>
                <c:pt idx="10">
                  <c:v>3.2709723716438788</c:v>
                </c:pt>
                <c:pt idx="11">
                  <c:v>3.9028822798260325</c:v>
                </c:pt>
                <c:pt idx="12">
                  <c:v>4.8000000000000007</c:v>
                </c:pt>
                <c:pt idx="13">
                  <c:v>5.4648607564203839</c:v>
                </c:pt>
                <c:pt idx="14">
                  <c:v>6.0056245618505786</c:v>
                </c:pt>
                <c:pt idx="15">
                  <c:v>7.6</c:v>
                </c:pt>
                <c:pt idx="16">
                  <c:v>8.6</c:v>
                </c:pt>
                <c:pt idx="17">
                  <c:v>10.586432624578677</c:v>
                </c:pt>
              </c:numCache>
            </c:numRef>
          </c:val>
          <c:extLst>
            <c:ext xmlns:c16="http://schemas.microsoft.com/office/drawing/2014/chart" uri="{C3380CC4-5D6E-409C-BE32-E72D297353CC}">
              <c16:uniqueId val="{00000001-68BC-4E4F-A44C-E913CFE43A83}"/>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low"/>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60"/>
        </c:scaling>
        <c:delete val="0"/>
        <c:axPos val="b"/>
        <c:numFmt formatCode="0" sourceLinked="1"/>
        <c:majorTickMark val="none"/>
        <c:minorTickMark val="none"/>
        <c:tickLblPos val="nextTo"/>
        <c:txPr>
          <a:bodyPr rot="0" vert="horz"/>
          <a:lstStyle/>
          <a:p>
            <a:pPr>
              <a:defRPr/>
            </a:pPr>
            <a:endParaRPr lang="es-CL"/>
          </a:p>
        </c:txPr>
        <c:crossAx val="-323397392"/>
        <c:crosses val="autoZero"/>
        <c:crossBetween val="between"/>
      </c:valAx>
    </c:plotArea>
    <c:legend>
      <c:legendPos val="b"/>
      <c:layout>
        <c:manualLayout>
          <c:xMode val="edge"/>
          <c:yMode val="edge"/>
          <c:x val="0.40462071147356587"/>
          <c:y val="0.94610651245884503"/>
          <c:w val="0.22647286276715412"/>
          <c:h val="4.8827335361522811E-2"/>
        </c:manualLayout>
      </c:layout>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HOMBRE</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DEMOCRACIA</c:v>
                </c:pt>
                <c:pt idx="1">
                  <c:v>AUTORITARISMO</c:v>
                </c:pt>
                <c:pt idx="2">
                  <c:v>INDIFERENCIA</c:v>
                </c:pt>
              </c:strCache>
            </c:strRef>
          </c:cat>
          <c:val>
            <c:numRef>
              <c:f>Sheet1!$B$2:$D$2</c:f>
              <c:numCache>
                <c:formatCode>0</c:formatCode>
                <c:ptCount val="3"/>
                <c:pt idx="0">
                  <c:v>51</c:v>
                </c:pt>
                <c:pt idx="1">
                  <c:v>17</c:v>
                </c:pt>
                <c:pt idx="2">
                  <c:v>26</c:v>
                </c:pt>
              </c:numCache>
            </c:numRef>
          </c:val>
          <c:extLst>
            <c:ext xmlns:c16="http://schemas.microsoft.com/office/drawing/2014/chart" uri="{C3380CC4-5D6E-409C-BE32-E72D297353CC}">
              <c16:uniqueId val="{00000000-1247-4B1D-9944-6740AF5C2ADB}"/>
            </c:ext>
          </c:extLst>
        </c:ser>
        <c:ser>
          <c:idx val="1"/>
          <c:order val="1"/>
          <c:tx>
            <c:strRef>
              <c:f>Sheet1!$A$3</c:f>
              <c:strCache>
                <c:ptCount val="1"/>
                <c:pt idx="0">
                  <c:v>MUJER</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DEMOCRACIA</c:v>
                </c:pt>
                <c:pt idx="1">
                  <c:v>AUTORITARISMO</c:v>
                </c:pt>
                <c:pt idx="2">
                  <c:v>INDIFERENCIA</c:v>
                </c:pt>
              </c:strCache>
            </c:strRef>
          </c:cat>
          <c:val>
            <c:numRef>
              <c:f>Sheet1!$B$3:$D$3</c:f>
              <c:numCache>
                <c:formatCode>0</c:formatCode>
                <c:ptCount val="3"/>
                <c:pt idx="0">
                  <c:v>45</c:v>
                </c:pt>
                <c:pt idx="1">
                  <c:v>17</c:v>
                </c:pt>
                <c:pt idx="2">
                  <c:v>29</c:v>
                </c:pt>
              </c:numCache>
            </c:numRef>
          </c:val>
          <c:extLst>
            <c:ext xmlns:c16="http://schemas.microsoft.com/office/drawing/2014/chart" uri="{C3380CC4-5D6E-409C-BE32-E72D297353CC}">
              <c16:uniqueId val="{00000000-7EC9-1A40-9507-BC123B0CCBED}"/>
            </c:ext>
          </c:extLst>
        </c:ser>
        <c:dLbls>
          <c:showLegendKey val="0"/>
          <c:showVal val="1"/>
          <c:showCatName val="0"/>
          <c:showSerName val="0"/>
          <c:showPercent val="0"/>
          <c:showBubbleSize val="0"/>
        </c:dLbls>
        <c:gapWidth val="75"/>
        <c:axId val="279492048"/>
        <c:axId val="279492608"/>
      </c:barChart>
      <c:catAx>
        <c:axId val="279492048"/>
        <c:scaling>
          <c:orientation val="minMax"/>
        </c:scaling>
        <c:delete val="0"/>
        <c:axPos val="l"/>
        <c:numFmt formatCode="General" sourceLinked="1"/>
        <c:majorTickMark val="none"/>
        <c:minorTickMark val="none"/>
        <c:tickLblPos val="nextTo"/>
        <c:txPr>
          <a:bodyPr rot="0" vert="horz"/>
          <a:lstStyle/>
          <a:p>
            <a:pPr>
              <a:defRPr/>
            </a:pPr>
            <a:endParaRPr lang="es-CL"/>
          </a:p>
        </c:txPr>
        <c:crossAx val="279492608"/>
        <c:crosses val="autoZero"/>
        <c:auto val="0"/>
        <c:lblAlgn val="ctr"/>
        <c:lblOffset val="100"/>
        <c:tickLblSkip val="1"/>
        <c:tickMarkSkip val="1"/>
        <c:noMultiLvlLbl val="0"/>
      </c:catAx>
      <c:valAx>
        <c:axId val="279492608"/>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9492048"/>
        <c:crosses val="autoZero"/>
        <c:crossBetween val="between"/>
      </c:valAx>
    </c:plotArea>
    <c:legend>
      <c:legendPos val="b"/>
      <c:overlay val="0"/>
      <c:txPr>
        <a:bodyPr/>
        <a:lstStyle/>
        <a:p>
          <a:pPr>
            <a:defRPr sz="1100"/>
          </a:pPr>
          <a:endParaRPr lang="es-CL"/>
        </a:p>
      </c:txPr>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Sheet1!$A$9</c:f>
              <c:strCache>
                <c:ptCount val="1"/>
                <c:pt idx="0">
                  <c:v>16 a 25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Sheet1!$B$8:$D$8</c:f>
              <c:strCache>
                <c:ptCount val="3"/>
                <c:pt idx="0">
                  <c:v>DEMOCRACIA</c:v>
                </c:pt>
                <c:pt idx="1">
                  <c:v>AUTORITARISMO</c:v>
                </c:pt>
                <c:pt idx="2">
                  <c:v>INDIFERENCIA</c:v>
                </c:pt>
              </c:strCache>
            </c:strRef>
          </c:cat>
          <c:val>
            <c:numRef>
              <c:f>Sheet1!$B$9:$D$9</c:f>
              <c:numCache>
                <c:formatCode>0</c:formatCode>
                <c:ptCount val="3"/>
                <c:pt idx="0">
                  <c:v>43</c:v>
                </c:pt>
                <c:pt idx="1">
                  <c:v>20</c:v>
                </c:pt>
                <c:pt idx="2">
                  <c:v>30</c:v>
                </c:pt>
              </c:numCache>
            </c:numRef>
          </c:val>
          <c:extLst>
            <c:ext xmlns:c16="http://schemas.microsoft.com/office/drawing/2014/chart" uri="{C3380CC4-5D6E-409C-BE32-E72D297353CC}">
              <c16:uniqueId val="{00000000-4EE9-F643-8D71-97D63D1201E7}"/>
            </c:ext>
          </c:extLst>
        </c:ser>
        <c:ser>
          <c:idx val="1"/>
          <c:order val="1"/>
          <c:tx>
            <c:strRef>
              <c:f>Sheet1!$A$10</c:f>
              <c:strCache>
                <c:ptCount val="1"/>
                <c:pt idx="0">
                  <c:v>26 a 40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Sheet1!$B$8:$D$8</c:f>
              <c:strCache>
                <c:ptCount val="3"/>
                <c:pt idx="0">
                  <c:v>DEMOCRACIA</c:v>
                </c:pt>
                <c:pt idx="1">
                  <c:v>AUTORITARISMO</c:v>
                </c:pt>
                <c:pt idx="2">
                  <c:v>INDIFERENCIA</c:v>
                </c:pt>
              </c:strCache>
            </c:strRef>
          </c:cat>
          <c:val>
            <c:numRef>
              <c:f>Sheet1!$B$10:$D$10</c:f>
              <c:numCache>
                <c:formatCode>0</c:formatCode>
                <c:ptCount val="3"/>
                <c:pt idx="0">
                  <c:v>45</c:v>
                </c:pt>
                <c:pt idx="1">
                  <c:v>18</c:v>
                </c:pt>
                <c:pt idx="2">
                  <c:v>31</c:v>
                </c:pt>
              </c:numCache>
            </c:numRef>
          </c:val>
          <c:extLst>
            <c:ext xmlns:c16="http://schemas.microsoft.com/office/drawing/2014/chart" uri="{C3380CC4-5D6E-409C-BE32-E72D297353CC}">
              <c16:uniqueId val="{00000001-4EE9-F643-8D71-97D63D1201E7}"/>
            </c:ext>
          </c:extLst>
        </c:ser>
        <c:ser>
          <c:idx val="2"/>
          <c:order val="2"/>
          <c:tx>
            <c:strRef>
              <c:f>Sheet1!$A$11</c:f>
              <c:strCache>
                <c:ptCount val="1"/>
                <c:pt idx="0">
                  <c:v>41 a 60</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Sheet1!$B$8:$D$8</c:f>
              <c:strCache>
                <c:ptCount val="3"/>
                <c:pt idx="0">
                  <c:v>DEMOCRACIA</c:v>
                </c:pt>
                <c:pt idx="1">
                  <c:v>AUTORITARISMO</c:v>
                </c:pt>
                <c:pt idx="2">
                  <c:v>INDIFERENCIA</c:v>
                </c:pt>
              </c:strCache>
            </c:strRef>
          </c:cat>
          <c:val>
            <c:numRef>
              <c:f>Sheet1!$B$11:$D$11</c:f>
              <c:numCache>
                <c:formatCode>0</c:formatCode>
                <c:ptCount val="3"/>
                <c:pt idx="0">
                  <c:v>51</c:v>
                </c:pt>
                <c:pt idx="1">
                  <c:v>16</c:v>
                </c:pt>
                <c:pt idx="2">
                  <c:v>25</c:v>
                </c:pt>
              </c:numCache>
            </c:numRef>
          </c:val>
          <c:extLst>
            <c:ext xmlns:c16="http://schemas.microsoft.com/office/drawing/2014/chart" uri="{C3380CC4-5D6E-409C-BE32-E72D297353CC}">
              <c16:uniqueId val="{00000002-4EE9-F643-8D71-97D63D1201E7}"/>
            </c:ext>
          </c:extLst>
        </c:ser>
        <c:ser>
          <c:idx val="3"/>
          <c:order val="3"/>
          <c:tx>
            <c:strRef>
              <c:f>Sheet1!$A$12</c:f>
              <c:strCache>
                <c:ptCount val="1"/>
                <c:pt idx="0">
                  <c:v>61 y más</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Sheet1!$B$8:$D$8</c:f>
              <c:strCache>
                <c:ptCount val="3"/>
                <c:pt idx="0">
                  <c:v>DEMOCRACIA</c:v>
                </c:pt>
                <c:pt idx="1">
                  <c:v>AUTORITARISMO</c:v>
                </c:pt>
                <c:pt idx="2">
                  <c:v>INDIFERENCIA</c:v>
                </c:pt>
              </c:strCache>
            </c:strRef>
          </c:cat>
          <c:val>
            <c:numRef>
              <c:f>Sheet1!$B$12:$D$12</c:f>
              <c:numCache>
                <c:formatCode>0</c:formatCode>
                <c:ptCount val="3"/>
                <c:pt idx="0">
                  <c:v>55</c:v>
                </c:pt>
                <c:pt idx="1">
                  <c:v>13</c:v>
                </c:pt>
                <c:pt idx="2">
                  <c:v>23</c:v>
                </c:pt>
              </c:numCache>
            </c:numRef>
          </c:val>
          <c:extLst>
            <c:ext xmlns:c16="http://schemas.microsoft.com/office/drawing/2014/chart" uri="{C3380CC4-5D6E-409C-BE32-E72D297353CC}">
              <c16:uniqueId val="{00000003-4EE9-F643-8D71-97D63D1201E7}"/>
            </c:ext>
          </c:extLst>
        </c:ser>
        <c:dLbls>
          <c:showLegendKey val="0"/>
          <c:showVal val="1"/>
          <c:showCatName val="0"/>
          <c:showSerName val="0"/>
          <c:showPercent val="0"/>
          <c:showBubbleSize val="0"/>
        </c:dLbls>
        <c:gapWidth val="75"/>
        <c:axId val="279496528"/>
        <c:axId val="279497088"/>
      </c:barChart>
      <c:catAx>
        <c:axId val="279496528"/>
        <c:scaling>
          <c:orientation val="minMax"/>
        </c:scaling>
        <c:delete val="0"/>
        <c:axPos val="l"/>
        <c:numFmt formatCode="General" sourceLinked="1"/>
        <c:majorTickMark val="none"/>
        <c:minorTickMark val="none"/>
        <c:tickLblPos val="nextTo"/>
        <c:txPr>
          <a:bodyPr rot="0" vert="horz"/>
          <a:lstStyle/>
          <a:p>
            <a:pPr>
              <a:defRPr/>
            </a:pPr>
            <a:endParaRPr lang="es-CL"/>
          </a:p>
        </c:txPr>
        <c:crossAx val="279497088"/>
        <c:crosses val="autoZero"/>
        <c:auto val="0"/>
        <c:lblAlgn val="ctr"/>
        <c:lblOffset val="100"/>
        <c:tickLblSkip val="1"/>
        <c:tickMarkSkip val="1"/>
        <c:noMultiLvlLbl val="0"/>
      </c:catAx>
      <c:valAx>
        <c:axId val="279497088"/>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9496528"/>
        <c:crosses val="autoZero"/>
        <c:crossBetween val="between"/>
      </c:valAx>
    </c:plotArea>
    <c:legend>
      <c:legendPos val="b"/>
      <c:layout>
        <c:manualLayout>
          <c:xMode val="edge"/>
          <c:yMode val="edge"/>
          <c:x val="0.28948095273364699"/>
          <c:y val="0.93340344768177796"/>
          <c:w val="0.63079700546093198"/>
          <c:h val="6.6596552318221702E-2"/>
        </c:manualLayout>
      </c:layout>
      <c:overlay val="0"/>
      <c:txPr>
        <a:bodyPr/>
        <a:lstStyle/>
        <a:p>
          <a:pPr>
            <a:defRPr sz="1100"/>
          </a:pPr>
          <a:endParaRPr lang="es-CL"/>
        </a:p>
      </c:txPr>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Sheet1!$A$3</c:f>
              <c:strCache>
                <c:ptCount val="1"/>
                <c:pt idx="0">
                  <c:v>Básica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Sheet1!$B$2:$D$2</c:f>
              <c:strCache>
                <c:ptCount val="3"/>
                <c:pt idx="0">
                  <c:v>DEMOCRACIA</c:v>
                </c:pt>
                <c:pt idx="1">
                  <c:v>AUTORITARISMO</c:v>
                </c:pt>
                <c:pt idx="2">
                  <c:v>INDIFERENCIA</c:v>
                </c:pt>
              </c:strCache>
            </c:strRef>
          </c:cat>
          <c:val>
            <c:numRef>
              <c:f>Sheet1!$B$3:$D$3</c:f>
              <c:numCache>
                <c:formatCode>0</c:formatCode>
                <c:ptCount val="3"/>
                <c:pt idx="0">
                  <c:v>40</c:v>
                </c:pt>
                <c:pt idx="1">
                  <c:v>17</c:v>
                </c:pt>
                <c:pt idx="2">
                  <c:v>32</c:v>
                </c:pt>
              </c:numCache>
            </c:numRef>
          </c:val>
          <c:extLst>
            <c:ext xmlns:c16="http://schemas.microsoft.com/office/drawing/2014/chart" uri="{C3380CC4-5D6E-409C-BE32-E72D297353CC}">
              <c16:uniqueId val="{00000000-1247-4B1D-9944-6740AF5C2ADB}"/>
            </c:ext>
          </c:extLst>
        </c:ser>
        <c:ser>
          <c:idx val="1"/>
          <c:order val="1"/>
          <c:tx>
            <c:strRef>
              <c:f>Sheet1!$A$4</c:f>
              <c:strCache>
                <c:ptCount val="1"/>
                <c:pt idx="0">
                  <c:v>Secundaria,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Sheet1!$B$2:$D$2</c:f>
              <c:strCache>
                <c:ptCount val="3"/>
                <c:pt idx="0">
                  <c:v>DEMOCRACIA</c:v>
                </c:pt>
                <c:pt idx="1">
                  <c:v>AUTORITARISMO</c:v>
                </c:pt>
                <c:pt idx="2">
                  <c:v>INDIFERENCIA</c:v>
                </c:pt>
              </c:strCache>
            </c:strRef>
          </c:cat>
          <c:val>
            <c:numRef>
              <c:f>Sheet1!$B$4:$D$4</c:f>
              <c:numCache>
                <c:formatCode>0</c:formatCode>
                <c:ptCount val="3"/>
                <c:pt idx="0">
                  <c:v>48</c:v>
                </c:pt>
                <c:pt idx="1">
                  <c:v>18</c:v>
                </c:pt>
                <c:pt idx="2">
                  <c:v>29</c:v>
                </c:pt>
              </c:numCache>
            </c:numRef>
          </c:val>
          <c:extLst>
            <c:ext xmlns:c16="http://schemas.microsoft.com/office/drawing/2014/chart" uri="{C3380CC4-5D6E-409C-BE32-E72D297353CC}">
              <c16:uniqueId val="{00000000-7EC9-1A40-9507-BC123B0CCBED}"/>
            </c:ext>
          </c:extLst>
        </c:ser>
        <c:ser>
          <c:idx val="2"/>
          <c:order val="2"/>
          <c:tx>
            <c:strRef>
              <c:f>Sheet1!$A$5</c:f>
              <c:strCache>
                <c:ptCount val="1"/>
                <c:pt idx="0">
                  <c:v>Superior </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Sheet1!$B$2:$D$2</c:f>
              <c:strCache>
                <c:ptCount val="3"/>
                <c:pt idx="0">
                  <c:v>DEMOCRACIA</c:v>
                </c:pt>
                <c:pt idx="1">
                  <c:v>AUTORITARISMO</c:v>
                </c:pt>
                <c:pt idx="2">
                  <c:v>INDIFERENCIA</c:v>
                </c:pt>
              </c:strCache>
            </c:strRef>
          </c:cat>
          <c:val>
            <c:numRef>
              <c:f>Sheet1!$B$5:$D$5</c:f>
              <c:numCache>
                <c:formatCode>0</c:formatCode>
                <c:ptCount val="3"/>
                <c:pt idx="0">
                  <c:v>60</c:v>
                </c:pt>
                <c:pt idx="1">
                  <c:v>17</c:v>
                </c:pt>
                <c:pt idx="2">
                  <c:v>19</c:v>
                </c:pt>
              </c:numCache>
            </c:numRef>
          </c:val>
          <c:extLst>
            <c:ext xmlns:c16="http://schemas.microsoft.com/office/drawing/2014/chart" uri="{C3380CC4-5D6E-409C-BE32-E72D297353CC}">
              <c16:uniqueId val="{00000000-CEA7-BA42-A008-FDFF1238A51C}"/>
            </c:ext>
          </c:extLst>
        </c:ser>
        <c:dLbls>
          <c:showLegendKey val="0"/>
          <c:showVal val="1"/>
          <c:showCatName val="0"/>
          <c:showSerName val="0"/>
          <c:showPercent val="0"/>
          <c:showBubbleSize val="0"/>
        </c:dLbls>
        <c:gapWidth val="75"/>
        <c:axId val="279500448"/>
        <c:axId val="279501008"/>
      </c:barChart>
      <c:catAx>
        <c:axId val="279500448"/>
        <c:scaling>
          <c:orientation val="minMax"/>
        </c:scaling>
        <c:delete val="0"/>
        <c:axPos val="l"/>
        <c:numFmt formatCode="General" sourceLinked="1"/>
        <c:majorTickMark val="none"/>
        <c:minorTickMark val="none"/>
        <c:tickLblPos val="nextTo"/>
        <c:txPr>
          <a:bodyPr rot="0" vert="horz"/>
          <a:lstStyle/>
          <a:p>
            <a:pPr>
              <a:defRPr/>
            </a:pPr>
            <a:endParaRPr lang="es-CL"/>
          </a:p>
        </c:txPr>
        <c:crossAx val="279501008"/>
        <c:crosses val="autoZero"/>
        <c:auto val="0"/>
        <c:lblAlgn val="ctr"/>
        <c:lblOffset val="100"/>
        <c:tickLblSkip val="1"/>
        <c:tickMarkSkip val="1"/>
        <c:noMultiLvlLbl val="0"/>
      </c:catAx>
      <c:valAx>
        <c:axId val="279501008"/>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9500448"/>
        <c:crosses val="autoZero"/>
        <c:crossBetween val="between"/>
      </c:valAx>
    </c:plotArea>
    <c:legend>
      <c:legendPos val="b"/>
      <c:layout>
        <c:manualLayout>
          <c:xMode val="edge"/>
          <c:yMode val="edge"/>
          <c:x val="0.22227211219878101"/>
          <c:y val="0.935054374931648"/>
          <c:w val="0.77393494158571896"/>
          <c:h val="5.8840538257141903E-2"/>
        </c:manualLayout>
      </c:layout>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Sheet1!$A$4</c:f>
              <c:strCache>
                <c:ptCount val="1"/>
                <c:pt idx="0">
                  <c:v>Básica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Sheet1!$B$3:$D$3</c:f>
              <c:strCache>
                <c:ptCount val="3"/>
                <c:pt idx="0">
                  <c:v>DEMOCRACIA</c:v>
                </c:pt>
                <c:pt idx="1">
                  <c:v>AUTORITARISMO</c:v>
                </c:pt>
                <c:pt idx="2">
                  <c:v>INDIFERENCIA</c:v>
                </c:pt>
              </c:strCache>
            </c:strRef>
          </c:cat>
          <c:val>
            <c:numRef>
              <c:f>Sheet1!$B$4:$D$4</c:f>
              <c:numCache>
                <c:formatCode>0</c:formatCode>
                <c:ptCount val="3"/>
                <c:pt idx="0">
                  <c:v>47</c:v>
                </c:pt>
                <c:pt idx="1">
                  <c:v>18</c:v>
                </c:pt>
                <c:pt idx="2">
                  <c:v>29</c:v>
                </c:pt>
              </c:numCache>
            </c:numRef>
          </c:val>
          <c:extLst>
            <c:ext xmlns:c16="http://schemas.microsoft.com/office/drawing/2014/chart" uri="{C3380CC4-5D6E-409C-BE32-E72D297353CC}">
              <c16:uniqueId val="{00000000-E64E-1644-BB7B-8415D8DB8F8E}"/>
            </c:ext>
          </c:extLst>
        </c:ser>
        <c:ser>
          <c:idx val="1"/>
          <c:order val="1"/>
          <c:tx>
            <c:strRef>
              <c:f>Sheet1!$A$5</c:f>
              <c:strCache>
                <c:ptCount val="1"/>
                <c:pt idx="0">
                  <c:v>Secundaria,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Sheet1!$B$3:$D$3</c:f>
              <c:strCache>
                <c:ptCount val="3"/>
                <c:pt idx="0">
                  <c:v>DEMOCRACIA</c:v>
                </c:pt>
                <c:pt idx="1">
                  <c:v>AUTORITARISMO</c:v>
                </c:pt>
                <c:pt idx="2">
                  <c:v>INDIFERENCIA</c:v>
                </c:pt>
              </c:strCache>
            </c:strRef>
          </c:cat>
          <c:val>
            <c:numRef>
              <c:f>Sheet1!$B$5:$D$5</c:f>
              <c:numCache>
                <c:formatCode>0</c:formatCode>
                <c:ptCount val="3"/>
                <c:pt idx="0">
                  <c:v>43</c:v>
                </c:pt>
                <c:pt idx="1">
                  <c:v>18</c:v>
                </c:pt>
                <c:pt idx="2">
                  <c:v>25</c:v>
                </c:pt>
              </c:numCache>
            </c:numRef>
          </c:val>
          <c:extLst>
            <c:ext xmlns:c16="http://schemas.microsoft.com/office/drawing/2014/chart" uri="{C3380CC4-5D6E-409C-BE32-E72D297353CC}">
              <c16:uniqueId val="{00000001-E64E-1644-BB7B-8415D8DB8F8E}"/>
            </c:ext>
          </c:extLst>
        </c:ser>
        <c:ser>
          <c:idx val="2"/>
          <c:order val="2"/>
          <c:tx>
            <c:strRef>
              <c:f>Sheet1!$A$6</c:f>
              <c:strCache>
                <c:ptCount val="1"/>
                <c:pt idx="0">
                  <c:v>Superior </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Sheet1!$B$3:$D$3</c:f>
              <c:strCache>
                <c:ptCount val="3"/>
                <c:pt idx="0">
                  <c:v>DEMOCRACIA</c:v>
                </c:pt>
                <c:pt idx="1">
                  <c:v>AUTORITARISMO</c:v>
                </c:pt>
                <c:pt idx="2">
                  <c:v>INDIFERENCIA</c:v>
                </c:pt>
              </c:strCache>
            </c:strRef>
          </c:cat>
          <c:val>
            <c:numRef>
              <c:f>Sheet1!$B$6:$D$6</c:f>
              <c:numCache>
                <c:formatCode>0</c:formatCode>
                <c:ptCount val="3"/>
                <c:pt idx="0">
                  <c:v>62</c:v>
                </c:pt>
                <c:pt idx="1">
                  <c:v>16</c:v>
                </c:pt>
                <c:pt idx="2">
                  <c:v>18</c:v>
                </c:pt>
              </c:numCache>
            </c:numRef>
          </c:val>
          <c:extLst>
            <c:ext xmlns:c16="http://schemas.microsoft.com/office/drawing/2014/chart" uri="{C3380CC4-5D6E-409C-BE32-E72D297353CC}">
              <c16:uniqueId val="{00000002-E64E-1644-BB7B-8415D8DB8F8E}"/>
            </c:ext>
          </c:extLst>
        </c:ser>
        <c:dLbls>
          <c:showLegendKey val="0"/>
          <c:showVal val="1"/>
          <c:showCatName val="0"/>
          <c:showSerName val="0"/>
          <c:showPercent val="0"/>
          <c:showBubbleSize val="0"/>
        </c:dLbls>
        <c:gapWidth val="75"/>
        <c:axId val="279504368"/>
        <c:axId val="279504928"/>
      </c:barChart>
      <c:catAx>
        <c:axId val="279504368"/>
        <c:scaling>
          <c:orientation val="minMax"/>
        </c:scaling>
        <c:delete val="0"/>
        <c:axPos val="l"/>
        <c:numFmt formatCode="General" sourceLinked="1"/>
        <c:majorTickMark val="none"/>
        <c:minorTickMark val="none"/>
        <c:tickLblPos val="nextTo"/>
        <c:txPr>
          <a:bodyPr rot="0" vert="horz"/>
          <a:lstStyle/>
          <a:p>
            <a:pPr>
              <a:defRPr/>
            </a:pPr>
            <a:endParaRPr lang="es-CL"/>
          </a:p>
        </c:txPr>
        <c:crossAx val="279504928"/>
        <c:crosses val="autoZero"/>
        <c:auto val="0"/>
        <c:lblAlgn val="ctr"/>
        <c:lblOffset val="100"/>
        <c:tickLblSkip val="1"/>
        <c:tickMarkSkip val="1"/>
        <c:noMultiLvlLbl val="0"/>
      </c:catAx>
      <c:valAx>
        <c:axId val="279504928"/>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9504368"/>
        <c:crosses val="autoZero"/>
        <c:crossBetween val="between"/>
      </c:valAx>
    </c:plotArea>
    <c:legend>
      <c:legendPos val="b"/>
      <c:layout>
        <c:manualLayout>
          <c:xMode val="edge"/>
          <c:yMode val="edge"/>
          <c:x val="0.22318754983580599"/>
          <c:y val="0.92979666244169901"/>
          <c:w val="0.644958481773242"/>
          <c:h val="5.8138786510406999E-2"/>
        </c:manualLayout>
      </c:layout>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Sheet1!$A$5</c:f>
              <c:strCache>
                <c:ptCount val="1"/>
                <c:pt idx="0">
                  <c:v>Alta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Sheet1!$B$4:$D$4</c:f>
              <c:strCache>
                <c:ptCount val="3"/>
                <c:pt idx="0">
                  <c:v>DEMOCRACIA</c:v>
                </c:pt>
                <c:pt idx="1">
                  <c:v>AUTORITARISMO</c:v>
                </c:pt>
                <c:pt idx="2">
                  <c:v>INDIFERENCIA</c:v>
                </c:pt>
              </c:strCache>
            </c:strRef>
          </c:cat>
          <c:val>
            <c:numRef>
              <c:f>Sheet1!$B$5:$D$5</c:f>
              <c:numCache>
                <c:formatCode>0</c:formatCode>
                <c:ptCount val="3"/>
                <c:pt idx="0">
                  <c:v>37</c:v>
                </c:pt>
                <c:pt idx="1">
                  <c:v>15</c:v>
                </c:pt>
                <c:pt idx="2">
                  <c:v>37</c:v>
                </c:pt>
              </c:numCache>
            </c:numRef>
          </c:val>
          <c:extLst>
            <c:ext xmlns:c16="http://schemas.microsoft.com/office/drawing/2014/chart" uri="{C3380CC4-5D6E-409C-BE32-E72D297353CC}">
              <c16:uniqueId val="{00000000-47A1-3D41-B207-29ABBCDECE5A}"/>
            </c:ext>
          </c:extLst>
        </c:ser>
        <c:ser>
          <c:idx val="1"/>
          <c:order val="1"/>
          <c:tx>
            <c:strRef>
              <c:f>Sheet1!$A$6</c:f>
              <c:strCache>
                <c:ptCount val="1"/>
                <c:pt idx="0">
                  <c:v>Media Alta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Sheet1!$B$6:$D$6</c:f>
              <c:numCache>
                <c:formatCode>0</c:formatCode>
                <c:ptCount val="3"/>
                <c:pt idx="0">
                  <c:v>45</c:v>
                </c:pt>
                <c:pt idx="1">
                  <c:v>18</c:v>
                </c:pt>
                <c:pt idx="2">
                  <c:v>30</c:v>
                </c:pt>
              </c:numCache>
            </c:numRef>
          </c:val>
          <c:extLst>
            <c:ext xmlns:c16="http://schemas.microsoft.com/office/drawing/2014/chart" uri="{C3380CC4-5D6E-409C-BE32-E72D297353CC}">
              <c16:uniqueId val="{00000001-47A1-3D41-B207-29ABBCDECE5A}"/>
            </c:ext>
          </c:extLst>
        </c:ser>
        <c:ser>
          <c:idx val="2"/>
          <c:order val="2"/>
          <c:tx>
            <c:strRef>
              <c:f>Sheet1!$A$7</c:f>
              <c:strCache>
                <c:ptCount val="1"/>
                <c:pt idx="0">
                  <c:v>Media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Sheet1!$B$7:$D$7</c:f>
              <c:numCache>
                <c:formatCode>0</c:formatCode>
                <c:ptCount val="3"/>
                <c:pt idx="0">
                  <c:v>50</c:v>
                </c:pt>
                <c:pt idx="1">
                  <c:v>18</c:v>
                </c:pt>
                <c:pt idx="2">
                  <c:v>27</c:v>
                </c:pt>
              </c:numCache>
            </c:numRef>
          </c:val>
          <c:extLst>
            <c:ext xmlns:c16="http://schemas.microsoft.com/office/drawing/2014/chart" uri="{C3380CC4-5D6E-409C-BE32-E72D297353CC}">
              <c16:uniqueId val="{00000002-47A1-3D41-B207-29ABBCDECE5A}"/>
            </c:ext>
          </c:extLst>
        </c:ser>
        <c:ser>
          <c:idx val="3"/>
          <c:order val="3"/>
          <c:tx>
            <c:strRef>
              <c:f>Sheet1!$A$8</c:f>
              <c:strCache>
                <c:ptCount val="1"/>
                <c:pt idx="0">
                  <c:v>Media Baja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Sheet1!$B$8:$D$8</c:f>
              <c:numCache>
                <c:formatCode>0</c:formatCode>
                <c:ptCount val="3"/>
                <c:pt idx="0">
                  <c:v>51</c:v>
                </c:pt>
                <c:pt idx="1">
                  <c:v>18</c:v>
                </c:pt>
                <c:pt idx="2">
                  <c:v>26</c:v>
                </c:pt>
              </c:numCache>
            </c:numRef>
          </c:val>
          <c:extLst>
            <c:ext xmlns:c16="http://schemas.microsoft.com/office/drawing/2014/chart" uri="{C3380CC4-5D6E-409C-BE32-E72D297353CC}">
              <c16:uniqueId val="{00000003-47A1-3D41-B207-29ABBCDECE5A}"/>
            </c:ext>
          </c:extLst>
        </c:ser>
        <c:ser>
          <c:idx val="4"/>
          <c:order val="4"/>
          <c:tx>
            <c:strRef>
              <c:f>Sheet1!$A$9</c:f>
              <c:strCache>
                <c:ptCount val="1"/>
                <c:pt idx="0">
                  <c:v>Baja</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Sheet1!$B$9:$D$9</c:f>
              <c:numCache>
                <c:formatCode>0</c:formatCode>
                <c:ptCount val="3"/>
                <c:pt idx="0">
                  <c:v>44</c:v>
                </c:pt>
                <c:pt idx="1">
                  <c:v>15</c:v>
                </c:pt>
                <c:pt idx="2">
                  <c:v>31</c:v>
                </c:pt>
              </c:numCache>
            </c:numRef>
          </c:val>
          <c:extLst>
            <c:ext xmlns:c16="http://schemas.microsoft.com/office/drawing/2014/chart" uri="{C3380CC4-5D6E-409C-BE32-E72D297353CC}">
              <c16:uniqueId val="{00000004-47A1-3D41-B207-29ABBCDECE5A}"/>
            </c:ext>
          </c:extLst>
        </c:ser>
        <c:dLbls>
          <c:showLegendKey val="0"/>
          <c:showVal val="1"/>
          <c:showCatName val="0"/>
          <c:showSerName val="0"/>
          <c:showPercent val="0"/>
          <c:showBubbleSize val="0"/>
        </c:dLbls>
        <c:gapWidth val="75"/>
        <c:axId val="278981872"/>
        <c:axId val="278982432"/>
      </c:barChart>
      <c:catAx>
        <c:axId val="278981872"/>
        <c:scaling>
          <c:orientation val="minMax"/>
        </c:scaling>
        <c:delete val="0"/>
        <c:axPos val="l"/>
        <c:numFmt formatCode="General" sourceLinked="1"/>
        <c:majorTickMark val="none"/>
        <c:minorTickMark val="none"/>
        <c:tickLblPos val="nextTo"/>
        <c:txPr>
          <a:bodyPr rot="0" vert="horz"/>
          <a:lstStyle/>
          <a:p>
            <a:pPr>
              <a:defRPr/>
            </a:pPr>
            <a:endParaRPr lang="es-CL"/>
          </a:p>
        </c:txPr>
        <c:crossAx val="278982432"/>
        <c:crosses val="autoZero"/>
        <c:auto val="0"/>
        <c:lblAlgn val="ctr"/>
        <c:lblOffset val="100"/>
        <c:tickLblSkip val="1"/>
        <c:tickMarkSkip val="1"/>
        <c:noMultiLvlLbl val="0"/>
      </c:catAx>
      <c:valAx>
        <c:axId val="278982432"/>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8981872"/>
        <c:crosses val="autoZero"/>
        <c:crossBetween val="between"/>
        <c:majorUnit val="20"/>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16976247017"/>
          <c:y val="3.03124854892808E-2"/>
          <c:w val="0.82266139614350298"/>
          <c:h val="0.8279648192902842"/>
        </c:manualLayout>
      </c:layout>
      <c:barChart>
        <c:barDir val="bar"/>
        <c:grouping val="clustered"/>
        <c:varyColors val="0"/>
        <c:ser>
          <c:idx val="0"/>
          <c:order val="0"/>
          <c:tx>
            <c:strRef>
              <c:f>Sheet1!$B$4</c:f>
              <c:strCache>
                <c:ptCount val="1"/>
                <c:pt idx="0">
                  <c:v>Apoya la democracia</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Sheet1!$A$5:$A$13</c:f>
              <c:strCache>
                <c:ptCount val="9"/>
                <c:pt idx="0">
                  <c:v>No usa</c:v>
                </c:pt>
                <c:pt idx="1">
                  <c:v>LinkedIn</c:v>
                </c:pt>
                <c:pt idx="2">
                  <c:v>Snapchat</c:v>
                </c:pt>
                <c:pt idx="3">
                  <c:v>Twitter</c:v>
                </c:pt>
                <c:pt idx="4">
                  <c:v>Tik Tok</c:v>
                </c:pt>
                <c:pt idx="5">
                  <c:v>Instagram</c:v>
                </c:pt>
                <c:pt idx="6">
                  <c:v>Youtube</c:v>
                </c:pt>
                <c:pt idx="7">
                  <c:v>Facebook</c:v>
                </c:pt>
                <c:pt idx="8">
                  <c:v>Whatsapp</c:v>
                </c:pt>
              </c:strCache>
            </c:strRef>
          </c:cat>
          <c:val>
            <c:numRef>
              <c:f>Sheet1!$B$5:$B$13</c:f>
              <c:numCache>
                <c:formatCode>###0</c:formatCode>
                <c:ptCount val="9"/>
                <c:pt idx="0">
                  <c:v>29</c:v>
                </c:pt>
                <c:pt idx="1">
                  <c:v>6</c:v>
                </c:pt>
                <c:pt idx="2">
                  <c:v>8</c:v>
                </c:pt>
                <c:pt idx="3">
                  <c:v>16</c:v>
                </c:pt>
                <c:pt idx="4">
                  <c:v>30</c:v>
                </c:pt>
                <c:pt idx="5">
                  <c:v>41</c:v>
                </c:pt>
                <c:pt idx="6">
                  <c:v>52</c:v>
                </c:pt>
                <c:pt idx="7">
                  <c:v>70</c:v>
                </c:pt>
                <c:pt idx="8">
                  <c:v>85</c:v>
                </c:pt>
              </c:numCache>
            </c:numRef>
          </c:val>
          <c:extLst>
            <c:ext xmlns:c16="http://schemas.microsoft.com/office/drawing/2014/chart" uri="{C3380CC4-5D6E-409C-BE32-E72D297353CC}">
              <c16:uniqueId val="{00000000-B293-478B-9EB5-0AE65B854529}"/>
            </c:ext>
          </c:extLst>
        </c:ser>
        <c:ser>
          <c:idx val="1"/>
          <c:order val="1"/>
          <c:tx>
            <c:strRef>
              <c:f>Sheet1!$C$4</c:f>
              <c:strCache>
                <c:ptCount val="1"/>
                <c:pt idx="0">
                  <c:v>Total entrevistas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Sheet1!$A$5:$A$13</c:f>
              <c:strCache>
                <c:ptCount val="9"/>
                <c:pt idx="0">
                  <c:v>No usa</c:v>
                </c:pt>
                <c:pt idx="1">
                  <c:v>LinkedIn</c:v>
                </c:pt>
                <c:pt idx="2">
                  <c:v>Snapchat</c:v>
                </c:pt>
                <c:pt idx="3">
                  <c:v>Twitter</c:v>
                </c:pt>
                <c:pt idx="4">
                  <c:v>Tik Tok</c:v>
                </c:pt>
                <c:pt idx="5">
                  <c:v>Instagram</c:v>
                </c:pt>
                <c:pt idx="6">
                  <c:v>Youtube</c:v>
                </c:pt>
                <c:pt idx="7">
                  <c:v>Facebook</c:v>
                </c:pt>
                <c:pt idx="8">
                  <c:v>Whatsapp</c:v>
                </c:pt>
              </c:strCache>
            </c:strRef>
          </c:cat>
          <c:val>
            <c:numRef>
              <c:f>Sheet1!$C$5:$C$13</c:f>
              <c:numCache>
                <c:formatCode>0</c:formatCode>
                <c:ptCount val="9"/>
                <c:pt idx="0" formatCode="General">
                  <c:v>35</c:v>
                </c:pt>
                <c:pt idx="1">
                  <c:v>5</c:v>
                </c:pt>
                <c:pt idx="2" formatCode="General">
                  <c:v>9</c:v>
                </c:pt>
                <c:pt idx="3">
                  <c:v>13</c:v>
                </c:pt>
                <c:pt idx="4">
                  <c:v>32</c:v>
                </c:pt>
                <c:pt idx="5">
                  <c:v>38</c:v>
                </c:pt>
                <c:pt idx="6">
                  <c:v>48</c:v>
                </c:pt>
                <c:pt idx="7">
                  <c:v>69</c:v>
                </c:pt>
                <c:pt idx="8">
                  <c:v>82</c:v>
                </c:pt>
              </c:numCache>
            </c:numRef>
          </c:val>
          <c:extLst>
            <c:ext xmlns:c16="http://schemas.microsoft.com/office/drawing/2014/chart" uri="{C3380CC4-5D6E-409C-BE32-E72D297353CC}">
              <c16:uniqueId val="{00000000-9ECA-4ACE-8FBA-FB563AAD0B44}"/>
            </c:ext>
          </c:extLst>
        </c:ser>
        <c:dLbls>
          <c:showLegendKey val="0"/>
          <c:showVal val="1"/>
          <c:showCatName val="0"/>
          <c:showSerName val="0"/>
          <c:showPercent val="0"/>
          <c:showBubbleSize val="0"/>
        </c:dLbls>
        <c:gapWidth val="75"/>
        <c:axId val="278996432"/>
        <c:axId val="281389360"/>
      </c:barChart>
      <c:catAx>
        <c:axId val="278996432"/>
        <c:scaling>
          <c:orientation val="minMax"/>
        </c:scaling>
        <c:delete val="0"/>
        <c:axPos val="l"/>
        <c:numFmt formatCode="General" sourceLinked="1"/>
        <c:majorTickMark val="none"/>
        <c:minorTickMark val="none"/>
        <c:tickLblPos val="nextTo"/>
        <c:txPr>
          <a:bodyPr rot="0" vert="horz"/>
          <a:lstStyle/>
          <a:p>
            <a:pPr>
              <a:defRPr/>
            </a:pPr>
            <a:endParaRPr lang="es-CL"/>
          </a:p>
        </c:txPr>
        <c:crossAx val="281389360"/>
        <c:crosses val="autoZero"/>
        <c:auto val="0"/>
        <c:lblAlgn val="ctr"/>
        <c:lblOffset val="100"/>
        <c:tickLblSkip val="1"/>
        <c:tickMarkSkip val="1"/>
        <c:noMultiLvlLbl val="0"/>
      </c:catAx>
      <c:valAx>
        <c:axId val="281389360"/>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8996432"/>
        <c:crosses val="autoZero"/>
        <c:crossBetween val="between"/>
      </c:valAx>
    </c:plotArea>
    <c:legend>
      <c:legendPos val="b"/>
      <c:layout>
        <c:manualLayout>
          <c:xMode val="edge"/>
          <c:yMode val="edge"/>
          <c:x val="0.18541684700642708"/>
          <c:y val="0.93256235488481964"/>
          <c:w val="0.6826229456594286"/>
          <c:h val="5.14292821110535E-2"/>
        </c:manualLayout>
      </c:layout>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16976247017"/>
          <c:y val="3.03124854892808E-2"/>
          <c:w val="0.82266139614350298"/>
          <c:h val="0.85412911704233563"/>
        </c:manualLayout>
      </c:layout>
      <c:barChart>
        <c:barDir val="bar"/>
        <c:grouping val="clustered"/>
        <c:varyColors val="0"/>
        <c:ser>
          <c:idx val="0"/>
          <c:order val="0"/>
          <c:tx>
            <c:strRef>
              <c:f>Sheet1!$B$4</c:f>
              <c:strCache>
                <c:ptCount val="1"/>
                <c:pt idx="0">
                  <c:v>SI</c:v>
                </c:pt>
              </c:strCache>
            </c:strRef>
          </c:tx>
          <c:spPr>
            <a:solidFill>
              <a:srgbClr val="0000FF"/>
            </a:solidFill>
          </c:spPr>
          <c:invertIfNegative val="0"/>
          <c:dLbls>
            <c:spPr>
              <a:noFill/>
              <a:ln>
                <a:noFill/>
              </a:ln>
              <a:effectLst/>
            </c:spPr>
            <c:txPr>
              <a:bodyPr wrap="square" lIns="38100" tIns="19050" rIns="38100" bIns="19050" anchor="ctr">
                <a:spAutoFit/>
              </a:bodyPr>
              <a:lstStyle/>
              <a:p>
                <a:pPr>
                  <a:defRPr sz="1600"/>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Sheet1!$A$5:$A$6</c:f>
              <c:strCache>
                <c:ptCount val="2"/>
                <c:pt idx="0">
                  <c:v>No usa</c:v>
                </c:pt>
                <c:pt idx="1">
                  <c:v>Si usa </c:v>
                </c:pt>
              </c:strCache>
            </c:strRef>
          </c:cat>
          <c:val>
            <c:numRef>
              <c:f>Sheet1!$B$5:$B$6</c:f>
              <c:numCache>
                <c:formatCode>###0</c:formatCode>
                <c:ptCount val="2"/>
                <c:pt idx="0">
                  <c:v>29</c:v>
                </c:pt>
                <c:pt idx="1">
                  <c:v>71</c:v>
                </c:pt>
              </c:numCache>
            </c:numRef>
          </c:val>
          <c:extLst>
            <c:ext xmlns:c16="http://schemas.microsoft.com/office/drawing/2014/chart" uri="{C3380CC4-5D6E-409C-BE32-E72D297353CC}">
              <c16:uniqueId val="{00000000-C622-4144-A3E4-09AAD7C0B615}"/>
            </c:ext>
          </c:extLst>
        </c:ser>
        <c:dLbls>
          <c:showLegendKey val="0"/>
          <c:showVal val="1"/>
          <c:showCatName val="0"/>
          <c:showSerName val="0"/>
          <c:showPercent val="0"/>
          <c:showBubbleSize val="0"/>
        </c:dLbls>
        <c:gapWidth val="75"/>
        <c:axId val="278996432"/>
        <c:axId val="281389360"/>
      </c:barChart>
      <c:catAx>
        <c:axId val="278996432"/>
        <c:scaling>
          <c:orientation val="minMax"/>
        </c:scaling>
        <c:delete val="0"/>
        <c:axPos val="l"/>
        <c:numFmt formatCode="General" sourceLinked="1"/>
        <c:majorTickMark val="none"/>
        <c:minorTickMark val="none"/>
        <c:tickLblPos val="nextTo"/>
        <c:txPr>
          <a:bodyPr rot="0" vert="horz"/>
          <a:lstStyle/>
          <a:p>
            <a:pPr>
              <a:defRPr sz="1400"/>
            </a:pPr>
            <a:endParaRPr lang="es-CL"/>
          </a:p>
        </c:txPr>
        <c:crossAx val="281389360"/>
        <c:crosses val="autoZero"/>
        <c:auto val="0"/>
        <c:lblAlgn val="ctr"/>
        <c:lblOffset val="100"/>
        <c:tickLblSkip val="1"/>
        <c:tickMarkSkip val="1"/>
        <c:noMultiLvlLbl val="0"/>
      </c:catAx>
      <c:valAx>
        <c:axId val="281389360"/>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27899643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3951666197975248"/>
          <c:h val="0.87832066157640554"/>
        </c:manualLayout>
      </c:layout>
      <c:lineChart>
        <c:grouping val="standard"/>
        <c:varyColors val="0"/>
        <c:ser>
          <c:idx val="1"/>
          <c:order val="0"/>
          <c:tx>
            <c:strRef>
              <c:f>Sheet1!$A$2</c:f>
              <c:strCache>
                <c:ptCount val="1"/>
                <c:pt idx="0">
                  <c:v>Latinoamérica</c:v>
                </c:pt>
              </c:strCache>
            </c:strRef>
          </c:tx>
          <c:spPr>
            <a:ln w="47599">
              <a:solidFill>
                <a:srgbClr val="0B00EC"/>
              </a:solidFill>
              <a:prstDash val="solid"/>
            </a:ln>
          </c:spPr>
          <c:marker>
            <c:spPr>
              <a:solidFill>
                <a:srgbClr val="0B00EC"/>
              </a:solidFill>
              <a:ln w="11424">
                <a:solidFill>
                  <a:srgbClr val="0B00EC"/>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2013</c:v>
                </c:pt>
                <c:pt idx="11">
                  <c:v>2015</c:v>
                </c:pt>
                <c:pt idx="12">
                  <c:v>2016</c:v>
                </c:pt>
                <c:pt idx="13">
                  <c:v>2017</c:v>
                </c:pt>
                <c:pt idx="14">
                  <c:v>2018</c:v>
                </c:pt>
                <c:pt idx="15">
                  <c:v>2020</c:v>
                </c:pt>
                <c:pt idx="16">
                  <c:v>2023</c:v>
                </c:pt>
              </c:numCache>
            </c:numRef>
          </c:cat>
          <c:val>
            <c:numRef>
              <c:f>Sheet1!$B$2:$R$2</c:f>
              <c:numCache>
                <c:formatCode>General</c:formatCode>
                <c:ptCount val="17"/>
                <c:pt idx="0">
                  <c:v>68</c:v>
                </c:pt>
                <c:pt idx="1">
                  <c:v>64</c:v>
                </c:pt>
                <c:pt idx="2">
                  <c:v>71</c:v>
                </c:pt>
                <c:pt idx="3">
                  <c:v>70</c:v>
                </c:pt>
                <c:pt idx="4">
                  <c:v>74</c:v>
                </c:pt>
                <c:pt idx="5">
                  <c:v>72</c:v>
                </c:pt>
                <c:pt idx="6">
                  <c:v>73</c:v>
                </c:pt>
                <c:pt idx="7">
                  <c:v>76</c:v>
                </c:pt>
                <c:pt idx="8">
                  <c:v>77</c:v>
                </c:pt>
                <c:pt idx="9">
                  <c:v>76</c:v>
                </c:pt>
                <c:pt idx="10">
                  <c:v>79</c:v>
                </c:pt>
                <c:pt idx="11">
                  <c:v>72</c:v>
                </c:pt>
                <c:pt idx="12">
                  <c:v>75</c:v>
                </c:pt>
                <c:pt idx="13" formatCode="0">
                  <c:v>69.458884103173418</c:v>
                </c:pt>
                <c:pt idx="14">
                  <c:v>65</c:v>
                </c:pt>
                <c:pt idx="15">
                  <c:v>63</c:v>
                </c:pt>
                <c:pt idx="16">
                  <c:v>66</c:v>
                </c:pt>
              </c:numCache>
            </c:numRef>
          </c:val>
          <c:smooth val="0"/>
          <c:extLst>
            <c:ext xmlns:c16="http://schemas.microsoft.com/office/drawing/2014/chart" uri="{C3380CC4-5D6E-409C-BE32-E72D297353CC}">
              <c16:uniqueId val="{00000007-60C1-4F2F-9E80-B1109F5976BD}"/>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5400000" vert="horz"/>
          <a:lstStyle/>
          <a:p>
            <a:pPr>
              <a:defRPr/>
            </a:pPr>
            <a:endParaRPr lang="es-CL"/>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General" sourceLinked="1"/>
        <c:majorTickMark val="out"/>
        <c:minorTickMark val="none"/>
        <c:tickLblPos val="nextTo"/>
        <c:txPr>
          <a:bodyPr rot="0" vert="horz"/>
          <a:lstStyle/>
          <a:p>
            <a:pPr>
              <a:defRPr/>
            </a:pPr>
            <a:endParaRPr lang="es-CL"/>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33013342666899E-2"/>
          <c:y val="2.9482096432413101E-2"/>
          <c:w val="0.91813397331466595"/>
          <c:h val="0.79690866395876003"/>
        </c:manualLayout>
      </c:layout>
      <c:lineChart>
        <c:grouping val="standard"/>
        <c:varyColors val="0"/>
        <c:ser>
          <c:idx val="0"/>
          <c:order val="0"/>
          <c:tx>
            <c:strRef>
              <c:f>Sheet1!$B$1</c:f>
              <c:strCache>
                <c:ptCount val="1"/>
                <c:pt idx="0">
                  <c:v>Democracia</c:v>
                </c:pt>
              </c:strCache>
            </c:strRef>
          </c:tx>
          <c:spPr>
            <a:ln w="47625">
              <a:solidFill>
                <a:schemeClr val="accent4"/>
              </a:solidFill>
            </a:ln>
          </c:spPr>
          <c:marker>
            <c:spPr>
              <a:solidFill>
                <a:schemeClr val="accent4"/>
              </a:solidFill>
              <a:ln>
                <a:solidFill>
                  <a:schemeClr val="accent4"/>
                </a:solidFill>
              </a:ln>
            </c:spPr>
          </c:marker>
          <c:dLbls>
            <c:dLbl>
              <c:idx val="11"/>
              <c:layout>
                <c:manualLayout>
                  <c:x val="-3.0279329828642398E-2"/>
                  <c:y val="2.6265867730695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FE-44FB-9EB6-44632724512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Sheet1!$B$2:$B$24</c:f>
              <c:numCache>
                <c:formatCode>General</c:formatCode>
                <c:ptCount val="23"/>
                <c:pt idx="0">
                  <c:v>58</c:v>
                </c:pt>
                <c:pt idx="1">
                  <c:v>63</c:v>
                </c:pt>
                <c:pt idx="2">
                  <c:v>65</c:v>
                </c:pt>
                <c:pt idx="3">
                  <c:v>65</c:v>
                </c:pt>
                <c:pt idx="4">
                  <c:v>60</c:v>
                </c:pt>
                <c:pt idx="5">
                  <c:v>52</c:v>
                </c:pt>
                <c:pt idx="6">
                  <c:v>59</c:v>
                </c:pt>
                <c:pt idx="7">
                  <c:v>57</c:v>
                </c:pt>
                <c:pt idx="8">
                  <c:v>57</c:v>
                </c:pt>
                <c:pt idx="9">
                  <c:v>53</c:v>
                </c:pt>
                <c:pt idx="10">
                  <c:v>60</c:v>
                </c:pt>
                <c:pt idx="11">
                  <c:v>57</c:v>
                </c:pt>
                <c:pt idx="12">
                  <c:v>59</c:v>
                </c:pt>
                <c:pt idx="13">
                  <c:v>61</c:v>
                </c:pt>
                <c:pt idx="14">
                  <c:v>63</c:v>
                </c:pt>
                <c:pt idx="15">
                  <c:v>58</c:v>
                </c:pt>
                <c:pt idx="16">
                  <c:v>58</c:v>
                </c:pt>
                <c:pt idx="17">
                  <c:v>57</c:v>
                </c:pt>
                <c:pt idx="18">
                  <c:v>54</c:v>
                </c:pt>
                <c:pt idx="19">
                  <c:v>56</c:v>
                </c:pt>
                <c:pt idx="20">
                  <c:v>48</c:v>
                </c:pt>
                <c:pt idx="21">
                  <c:v>49</c:v>
                </c:pt>
                <c:pt idx="22">
                  <c:v>48</c:v>
                </c:pt>
              </c:numCache>
            </c:numRef>
          </c:val>
          <c:smooth val="0"/>
          <c:extLst>
            <c:ext xmlns:c16="http://schemas.microsoft.com/office/drawing/2014/chart" uri="{C3380CC4-5D6E-409C-BE32-E72D297353CC}">
              <c16:uniqueId val="{00000001-82FE-44FB-9EB6-44632724512D}"/>
            </c:ext>
          </c:extLst>
        </c:ser>
        <c:dLbls>
          <c:showLegendKey val="0"/>
          <c:showVal val="0"/>
          <c:showCatName val="0"/>
          <c:showSerName val="0"/>
          <c:showPercent val="0"/>
          <c:showBubbleSize val="0"/>
        </c:dLbls>
        <c:marker val="1"/>
        <c:smooth val="0"/>
        <c:axId val="277618400"/>
        <c:axId val="277618960"/>
      </c:lineChart>
      <c:lineChart>
        <c:grouping val="standard"/>
        <c:varyColors val="0"/>
        <c:ser>
          <c:idx val="1"/>
          <c:order val="1"/>
          <c:tx>
            <c:strRef>
              <c:f>Sheet1!$C$1</c:f>
              <c:strCache>
                <c:ptCount val="1"/>
                <c:pt idx="0">
                  <c:v>Crecimiento PIB</c:v>
                </c:pt>
              </c:strCache>
            </c:strRef>
          </c:tx>
          <c:spPr>
            <a:ln w="47625">
              <a:solidFill>
                <a:srgbClr val="FF0000"/>
              </a:solidFill>
            </a:ln>
          </c:spPr>
          <c:marker>
            <c:spPr>
              <a:solidFill>
                <a:srgbClr val="FF0000"/>
              </a:solidFill>
              <a:ln>
                <a:solidFill>
                  <a:srgbClr val="FF0000"/>
                </a:solidFill>
              </a:ln>
            </c:spPr>
          </c:marker>
          <c:dLbls>
            <c:dLbl>
              <c:idx val="11"/>
              <c:layout>
                <c:manualLayout>
                  <c:x val="-3.1574785692445199E-2"/>
                  <c:y val="-3.7388658657469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FE-44FB-9EB6-44632724512D}"/>
                </c:ext>
              </c:extLst>
            </c:dLbl>
            <c:dLbl>
              <c:idx val="19"/>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2FE-44FB-9EB6-44632724512D}"/>
                </c:ext>
              </c:extLst>
            </c:dLbl>
            <c:dLbl>
              <c:idx val="22"/>
              <c:layout>
                <c:manualLayout>
                  <c:x val="-2.6419146194803695E-2"/>
                  <c:y val="-3.283233466336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C3-4F99-82BC-421F42A93303}"/>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B-484F-8CF9-9C05072E5E9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Sheet1!$C$2:$C$24</c:f>
              <c:numCache>
                <c:formatCode>General</c:formatCode>
                <c:ptCount val="23"/>
                <c:pt idx="2">
                  <c:v>3.8</c:v>
                </c:pt>
                <c:pt idx="3">
                  <c:v>0.9</c:v>
                </c:pt>
                <c:pt idx="4">
                  <c:v>2.2999999999999998</c:v>
                </c:pt>
                <c:pt idx="5">
                  <c:v>-1.3</c:v>
                </c:pt>
                <c:pt idx="6">
                  <c:v>-2.2999999999999998</c:v>
                </c:pt>
                <c:pt idx="7">
                  <c:v>0.4</c:v>
                </c:pt>
                <c:pt idx="8">
                  <c:v>4.4000000000000004</c:v>
                </c:pt>
                <c:pt idx="9">
                  <c:v>3</c:v>
                </c:pt>
                <c:pt idx="10">
                  <c:v>4</c:v>
                </c:pt>
                <c:pt idx="11">
                  <c:v>5.5</c:v>
                </c:pt>
                <c:pt idx="12">
                  <c:v>4.7</c:v>
                </c:pt>
                <c:pt idx="13">
                  <c:v>3.1</c:v>
                </c:pt>
                <c:pt idx="14">
                  <c:v>5.7</c:v>
                </c:pt>
                <c:pt idx="15">
                  <c:v>4.4000000000000004</c:v>
                </c:pt>
                <c:pt idx="16">
                  <c:v>3</c:v>
                </c:pt>
                <c:pt idx="17">
                  <c:v>0.5</c:v>
                </c:pt>
                <c:pt idx="18">
                  <c:v>-0.6</c:v>
                </c:pt>
                <c:pt idx="19">
                  <c:v>1.1000000000000001</c:v>
                </c:pt>
                <c:pt idx="20">
                  <c:v>1.3</c:v>
                </c:pt>
                <c:pt idx="21">
                  <c:v>-7.7</c:v>
                </c:pt>
                <c:pt idx="22">
                  <c:v>3.1</c:v>
                </c:pt>
              </c:numCache>
            </c:numRef>
          </c:val>
          <c:smooth val="0"/>
          <c:extLst>
            <c:ext xmlns:c16="http://schemas.microsoft.com/office/drawing/2014/chart" uri="{C3380CC4-5D6E-409C-BE32-E72D297353CC}">
              <c16:uniqueId val="{00000003-82FE-44FB-9EB6-44632724512D}"/>
            </c:ext>
          </c:extLst>
        </c:ser>
        <c:dLbls>
          <c:showLegendKey val="0"/>
          <c:showVal val="0"/>
          <c:showCatName val="0"/>
          <c:showSerName val="0"/>
          <c:showPercent val="0"/>
          <c:showBubbleSize val="0"/>
        </c:dLbls>
        <c:marker val="1"/>
        <c:smooth val="0"/>
        <c:axId val="277620080"/>
        <c:axId val="277619520"/>
      </c:lineChart>
      <c:catAx>
        <c:axId val="277618400"/>
        <c:scaling>
          <c:orientation val="minMax"/>
        </c:scaling>
        <c:delete val="0"/>
        <c:axPos val="b"/>
        <c:numFmt formatCode="General" sourceLinked="1"/>
        <c:majorTickMark val="out"/>
        <c:minorTickMark val="none"/>
        <c:tickLblPos val="nextTo"/>
        <c:txPr>
          <a:bodyPr rot="-5400000" vert="horz"/>
          <a:lstStyle/>
          <a:p>
            <a:pPr>
              <a:defRPr sz="1200"/>
            </a:pPr>
            <a:endParaRPr lang="es-CL"/>
          </a:p>
        </c:txPr>
        <c:crossAx val="277618960"/>
        <c:crosses val="autoZero"/>
        <c:auto val="1"/>
        <c:lblAlgn val="ctr"/>
        <c:lblOffset val="100"/>
        <c:noMultiLvlLbl val="0"/>
      </c:catAx>
      <c:valAx>
        <c:axId val="277618960"/>
        <c:scaling>
          <c:orientation val="minMax"/>
          <c:max val="90"/>
        </c:scaling>
        <c:delete val="0"/>
        <c:axPos val="l"/>
        <c:numFmt formatCode="General" sourceLinked="1"/>
        <c:majorTickMark val="out"/>
        <c:minorTickMark val="none"/>
        <c:tickLblPos val="nextTo"/>
        <c:crossAx val="277618400"/>
        <c:crosses val="autoZero"/>
        <c:crossBetween val="between"/>
      </c:valAx>
      <c:valAx>
        <c:axId val="277619520"/>
        <c:scaling>
          <c:orientation val="minMax"/>
          <c:max val="10"/>
        </c:scaling>
        <c:delete val="0"/>
        <c:axPos val="r"/>
        <c:numFmt formatCode="General" sourceLinked="1"/>
        <c:majorTickMark val="out"/>
        <c:minorTickMark val="none"/>
        <c:tickLblPos val="nextTo"/>
        <c:crossAx val="277620080"/>
        <c:crosses val="max"/>
        <c:crossBetween val="between"/>
      </c:valAx>
      <c:catAx>
        <c:axId val="277620080"/>
        <c:scaling>
          <c:orientation val="minMax"/>
        </c:scaling>
        <c:delete val="1"/>
        <c:axPos val="b"/>
        <c:numFmt formatCode="General" sourceLinked="1"/>
        <c:majorTickMark val="out"/>
        <c:minorTickMark val="none"/>
        <c:tickLblPos val="nextTo"/>
        <c:crossAx val="277619520"/>
        <c:crosses val="autoZero"/>
        <c:auto val="1"/>
        <c:lblAlgn val="ctr"/>
        <c:lblOffset val="100"/>
        <c:noMultiLvlLbl val="0"/>
      </c:catAx>
    </c:plotArea>
    <c:legend>
      <c:legendPos val="b"/>
      <c:layout>
        <c:manualLayout>
          <c:xMode val="edge"/>
          <c:yMode val="edge"/>
          <c:x val="0.34732460896675199"/>
          <c:y val="0.93225575602583899"/>
          <c:w val="0.39895372479979552"/>
          <c:h val="5.1663100465572299E-2"/>
        </c:manualLayout>
      </c:layout>
      <c:overlay val="0"/>
      <c:txPr>
        <a:bodyPr/>
        <a:lstStyle/>
        <a:p>
          <a:pPr>
            <a:defRPr sz="1200"/>
          </a:pPr>
          <a:endParaRPr lang="es-CL"/>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AE5C-46C6-B748-839878085CD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Ecuador</c:v>
                </c:pt>
                <c:pt idx="2">
                  <c:v>Panamá</c:v>
                </c:pt>
                <c:pt idx="3">
                  <c:v>Guatemala</c:v>
                </c:pt>
                <c:pt idx="4">
                  <c:v>Perú</c:v>
                </c:pt>
                <c:pt idx="5">
                  <c:v>Venezuela</c:v>
                </c:pt>
                <c:pt idx="6">
                  <c:v>Honduras</c:v>
                </c:pt>
                <c:pt idx="7">
                  <c:v>Paraguay</c:v>
                </c:pt>
                <c:pt idx="8">
                  <c:v>Bolivia</c:v>
                </c:pt>
                <c:pt idx="9">
                  <c:v>Colombia</c:v>
                </c:pt>
                <c:pt idx="10">
                  <c:v>Rep. Dominicana</c:v>
                </c:pt>
                <c:pt idx="11">
                  <c:v>México</c:v>
                </c:pt>
                <c:pt idx="12">
                  <c:v>Costa Rica</c:v>
                </c:pt>
                <c:pt idx="13">
                  <c:v>Chile</c:v>
                </c:pt>
                <c:pt idx="14">
                  <c:v>Brasil</c:v>
                </c:pt>
                <c:pt idx="15">
                  <c:v>Argentina</c:v>
                </c:pt>
                <c:pt idx="16">
                  <c:v>El Salvador</c:v>
                </c:pt>
                <c:pt idx="17">
                  <c:v>Uruguay</c:v>
                </c:pt>
              </c:strCache>
            </c:strRef>
          </c:cat>
          <c:val>
            <c:numRef>
              <c:f>Sheet1!$B$2:$B$19</c:f>
              <c:numCache>
                <c:formatCode>0</c:formatCode>
                <c:ptCount val="18"/>
                <c:pt idx="0">
                  <c:v>65.639820431125813</c:v>
                </c:pt>
                <c:pt idx="1">
                  <c:v>49.416666666666664</c:v>
                </c:pt>
                <c:pt idx="2">
                  <c:v>50.1</c:v>
                </c:pt>
                <c:pt idx="3">
                  <c:v>52.1</c:v>
                </c:pt>
                <c:pt idx="4">
                  <c:v>54.083333333333336</c:v>
                </c:pt>
                <c:pt idx="5">
                  <c:v>56.405557048011467</c:v>
                </c:pt>
                <c:pt idx="6">
                  <c:v>57.309899081777559</c:v>
                </c:pt>
                <c:pt idx="7">
                  <c:v>58.75</c:v>
                </c:pt>
                <c:pt idx="8">
                  <c:v>63</c:v>
                </c:pt>
                <c:pt idx="9">
                  <c:v>66.029996445790957</c:v>
                </c:pt>
                <c:pt idx="10">
                  <c:v>67.7</c:v>
                </c:pt>
                <c:pt idx="11">
                  <c:v>70.811978419244724</c:v>
                </c:pt>
                <c:pt idx="12">
                  <c:v>72.2</c:v>
                </c:pt>
                <c:pt idx="13">
                  <c:v>75.059650787406795</c:v>
                </c:pt>
                <c:pt idx="14">
                  <c:v>75.498338870431894</c:v>
                </c:pt>
                <c:pt idx="15">
                  <c:v>80.10394274985731</c:v>
                </c:pt>
                <c:pt idx="16">
                  <c:v>80.3</c:v>
                </c:pt>
                <c:pt idx="17">
                  <c:v>84.916666666666671</c:v>
                </c:pt>
              </c:numCache>
            </c:numRef>
          </c:val>
          <c:extLst>
            <c:ext xmlns:c16="http://schemas.microsoft.com/office/drawing/2014/chart" uri="{C3380CC4-5D6E-409C-BE32-E72D297353CC}">
              <c16:uniqueId val="{00000001-AE5C-46C6-B748-839878085CD1}"/>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 </c:v>
                </c:pt>
                <c:pt idx="4">
                  <c:v>26 a 40</c:v>
                </c:pt>
                <c:pt idx="5">
                  <c:v>41 a 60</c:v>
                </c:pt>
                <c:pt idx="6">
                  <c:v>61 y más</c:v>
                </c:pt>
                <c:pt idx="8">
                  <c:v>Educación Básica</c:v>
                </c:pt>
                <c:pt idx="9">
                  <c:v>Educación Media</c:v>
                </c:pt>
                <c:pt idx="10">
                  <c:v>Educación Superior</c:v>
                </c:pt>
                <c:pt idx="12">
                  <c:v>Clase alta</c:v>
                </c:pt>
                <c:pt idx="13">
                  <c:v>Clase media</c:v>
                </c:pt>
                <c:pt idx="14">
                  <c:v>Clase baja</c:v>
                </c:pt>
              </c:strCache>
            </c:strRef>
          </c:cat>
          <c:val>
            <c:numRef>
              <c:f>Hoja1!$B$2:$B$16</c:f>
              <c:numCache>
                <c:formatCode>General</c:formatCode>
                <c:ptCount val="15"/>
                <c:pt idx="0">
                  <c:v>68</c:v>
                </c:pt>
                <c:pt idx="1">
                  <c:v>63</c:v>
                </c:pt>
                <c:pt idx="3">
                  <c:v>67</c:v>
                </c:pt>
                <c:pt idx="4">
                  <c:v>62</c:v>
                </c:pt>
                <c:pt idx="5">
                  <c:v>66</c:v>
                </c:pt>
                <c:pt idx="6">
                  <c:v>71</c:v>
                </c:pt>
                <c:pt idx="8">
                  <c:v>61</c:v>
                </c:pt>
                <c:pt idx="9">
                  <c:v>66</c:v>
                </c:pt>
                <c:pt idx="10">
                  <c:v>73</c:v>
                </c:pt>
                <c:pt idx="12">
                  <c:v>61</c:v>
                </c:pt>
                <c:pt idx="13">
                  <c:v>68</c:v>
                </c:pt>
                <c:pt idx="14">
                  <c:v>66</c:v>
                </c:pt>
              </c:numCache>
            </c:numRef>
          </c:val>
          <c:extLst>
            <c:ext xmlns:c16="http://schemas.microsoft.com/office/drawing/2014/chart" uri="{C3380CC4-5D6E-409C-BE32-E72D297353CC}">
              <c16:uniqueId val="{00000000-139A-4F1B-934A-F225ABADA255}"/>
            </c:ext>
          </c:extLst>
        </c:ser>
        <c:dLbls>
          <c:showLegendKey val="0"/>
          <c:showVal val="1"/>
          <c:showCatName val="0"/>
          <c:showSerName val="0"/>
          <c:showPercent val="0"/>
          <c:showBubbleSize val="0"/>
        </c:dLbls>
        <c:gapWidth val="7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Satisfecho</c:v>
                </c:pt>
              </c:strCache>
            </c:strRef>
          </c:tx>
          <c:spPr>
            <a:ln>
              <a:solidFill>
                <a:srgbClr val="0000FF"/>
              </a:solidFill>
            </a:ln>
          </c:spPr>
          <c:marker>
            <c:spPr>
              <a:solidFill>
                <a:srgbClr val="0000FF"/>
              </a:solidFill>
              <a:ln>
                <a:solidFill>
                  <a:srgbClr val="0000FF"/>
                </a:solidFill>
              </a:ln>
            </c:spPr>
          </c:marker>
          <c:dLbls>
            <c:dLbl>
              <c:idx val="21"/>
              <c:layout>
                <c:manualLayout>
                  <c:x val="-1.5621137569494377E-2"/>
                  <c:y val="-4.0434818185178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C-40B8-9976-49AD27D21E6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Sheet1!$B$2:$X$2</c:f>
              <c:numCache>
                <c:formatCode>General</c:formatCode>
                <c:ptCount val="23"/>
                <c:pt idx="0">
                  <c:v>39</c:v>
                </c:pt>
                <c:pt idx="1">
                  <c:v>31</c:v>
                </c:pt>
                <c:pt idx="2">
                  <c:v>43</c:v>
                </c:pt>
                <c:pt idx="3">
                  <c:v>41</c:v>
                </c:pt>
                <c:pt idx="4">
                  <c:v>36</c:v>
                </c:pt>
                <c:pt idx="5">
                  <c:v>29</c:v>
                </c:pt>
                <c:pt idx="6">
                  <c:v>36</c:v>
                </c:pt>
                <c:pt idx="7">
                  <c:v>32</c:v>
                </c:pt>
                <c:pt idx="8" formatCode="0">
                  <c:v>33</c:v>
                </c:pt>
                <c:pt idx="9" formatCode="0">
                  <c:v>31</c:v>
                </c:pt>
                <c:pt idx="10" formatCode="0">
                  <c:v>40</c:v>
                </c:pt>
                <c:pt idx="11" formatCode="0">
                  <c:v>39</c:v>
                </c:pt>
                <c:pt idx="12" formatCode="0">
                  <c:v>39</c:v>
                </c:pt>
                <c:pt idx="13" formatCode="0">
                  <c:v>45</c:v>
                </c:pt>
                <c:pt idx="14" formatCode="0">
                  <c:v>44</c:v>
                </c:pt>
                <c:pt idx="15" formatCode="0">
                  <c:v>39</c:v>
                </c:pt>
                <c:pt idx="16" formatCode="0">
                  <c:v>35</c:v>
                </c:pt>
                <c:pt idx="17" formatCode="0">
                  <c:v>39</c:v>
                </c:pt>
                <c:pt idx="18">
                  <c:v>34</c:v>
                </c:pt>
                <c:pt idx="19" formatCode="0">
                  <c:v>27</c:v>
                </c:pt>
                <c:pt idx="20">
                  <c:v>24</c:v>
                </c:pt>
                <c:pt idx="21">
                  <c:v>25</c:v>
                </c:pt>
                <c:pt idx="22">
                  <c:v>28</c:v>
                </c:pt>
              </c:numCache>
            </c:numRef>
          </c:val>
          <c:smooth val="0"/>
          <c:extLst>
            <c:ext xmlns:c16="http://schemas.microsoft.com/office/drawing/2014/chart" uri="{C3380CC4-5D6E-409C-BE32-E72D297353CC}">
              <c16:uniqueId val="{00000002-14A0-4126-BE2C-0BF9DD4F2C1C}"/>
            </c:ext>
          </c:extLst>
        </c:ser>
        <c:ser>
          <c:idx val="1"/>
          <c:order val="1"/>
          <c:tx>
            <c:strRef>
              <c:f>Sheet1!$A$3</c:f>
              <c:strCache>
                <c:ptCount val="1"/>
                <c:pt idx="0">
                  <c:v>Insatisfecho</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Sheet1!$B$3:$X$3</c:f>
              <c:numCache>
                <c:formatCode>General</c:formatCode>
                <c:ptCount val="23"/>
                <c:pt idx="0">
                  <c:v>56</c:v>
                </c:pt>
                <c:pt idx="1">
                  <c:v>66</c:v>
                </c:pt>
                <c:pt idx="2">
                  <c:v>54</c:v>
                </c:pt>
                <c:pt idx="3">
                  <c:v>56</c:v>
                </c:pt>
                <c:pt idx="4">
                  <c:v>61</c:v>
                </c:pt>
                <c:pt idx="5">
                  <c:v>62</c:v>
                </c:pt>
                <c:pt idx="6">
                  <c:v>57</c:v>
                </c:pt>
                <c:pt idx="7">
                  <c:v>63</c:v>
                </c:pt>
                <c:pt idx="8">
                  <c:v>61</c:v>
                </c:pt>
                <c:pt idx="9">
                  <c:v>61</c:v>
                </c:pt>
                <c:pt idx="10">
                  <c:v>56</c:v>
                </c:pt>
                <c:pt idx="11">
                  <c:v>57</c:v>
                </c:pt>
                <c:pt idx="12">
                  <c:v>57</c:v>
                </c:pt>
                <c:pt idx="13">
                  <c:v>50</c:v>
                </c:pt>
                <c:pt idx="14">
                  <c:v>52</c:v>
                </c:pt>
                <c:pt idx="15">
                  <c:v>57</c:v>
                </c:pt>
                <c:pt idx="16">
                  <c:v>51</c:v>
                </c:pt>
                <c:pt idx="17">
                  <c:v>57</c:v>
                </c:pt>
                <c:pt idx="18">
                  <c:v>62</c:v>
                </c:pt>
                <c:pt idx="19">
                  <c:v>58</c:v>
                </c:pt>
                <c:pt idx="20">
                  <c:v>72</c:v>
                </c:pt>
                <c:pt idx="21">
                  <c:v>70</c:v>
                </c:pt>
                <c:pt idx="22">
                  <c:v>69</c:v>
                </c:pt>
              </c:numCache>
            </c:numRef>
          </c:val>
          <c:smooth val="0"/>
          <c:extLst>
            <c:ext xmlns:c16="http://schemas.microsoft.com/office/drawing/2014/chart" uri="{C3380CC4-5D6E-409C-BE32-E72D297353CC}">
              <c16:uniqueId val="{00000001-5C65-4779-A567-5362787E1365}"/>
            </c:ext>
          </c:extLst>
        </c:ser>
        <c:ser>
          <c:idx val="2"/>
          <c:order val="2"/>
          <c:tx>
            <c:strRef>
              <c:f>Sheet1!$A$4</c:f>
              <c:strCache>
                <c:ptCount val="1"/>
                <c:pt idx="0">
                  <c:v>Ns-Nr</c:v>
                </c:pt>
              </c:strCache>
            </c:strRef>
          </c:tx>
          <c:spPr>
            <a:ln>
              <a:solidFill>
                <a:srgbClr val="00B050"/>
              </a:solidFill>
            </a:ln>
          </c:spPr>
          <c:marker>
            <c:spPr>
              <a:solidFill>
                <a:srgbClr val="00B050"/>
              </a:solidFill>
              <a:ln>
                <a:solidFill>
                  <a:srgbClr val="00B05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Sheet1!$B$4:$X$4</c:f>
              <c:numCache>
                <c:formatCode>General</c:formatCode>
                <c:ptCount val="23"/>
                <c:pt idx="0">
                  <c:v>5</c:v>
                </c:pt>
                <c:pt idx="1">
                  <c:v>3</c:v>
                </c:pt>
                <c:pt idx="2">
                  <c:v>3</c:v>
                </c:pt>
                <c:pt idx="3">
                  <c:v>3</c:v>
                </c:pt>
                <c:pt idx="4">
                  <c:v>3</c:v>
                </c:pt>
                <c:pt idx="5">
                  <c:v>9</c:v>
                </c:pt>
                <c:pt idx="6">
                  <c:v>7</c:v>
                </c:pt>
                <c:pt idx="7">
                  <c:v>5</c:v>
                </c:pt>
                <c:pt idx="8">
                  <c:v>6</c:v>
                </c:pt>
                <c:pt idx="9">
                  <c:v>8</c:v>
                </c:pt>
                <c:pt idx="10">
                  <c:v>4</c:v>
                </c:pt>
                <c:pt idx="11">
                  <c:v>4</c:v>
                </c:pt>
                <c:pt idx="12">
                  <c:v>4</c:v>
                </c:pt>
                <c:pt idx="13">
                  <c:v>5</c:v>
                </c:pt>
                <c:pt idx="14">
                  <c:v>4</c:v>
                </c:pt>
                <c:pt idx="15">
                  <c:v>4</c:v>
                </c:pt>
                <c:pt idx="16">
                  <c:v>14</c:v>
                </c:pt>
                <c:pt idx="17">
                  <c:v>4</c:v>
                </c:pt>
                <c:pt idx="18">
                  <c:v>4</c:v>
                </c:pt>
                <c:pt idx="19">
                  <c:v>15</c:v>
                </c:pt>
                <c:pt idx="20">
                  <c:v>4</c:v>
                </c:pt>
                <c:pt idx="21">
                  <c:v>5</c:v>
                </c:pt>
                <c:pt idx="22">
                  <c:v>3</c:v>
                </c:pt>
              </c:numCache>
            </c:numRef>
          </c:val>
          <c:smooth val="0"/>
          <c:extLst>
            <c:ext xmlns:c16="http://schemas.microsoft.com/office/drawing/2014/chart" uri="{C3380CC4-5D6E-409C-BE32-E72D297353CC}">
              <c16:uniqueId val="{00000002-5C65-4779-A567-5362787E1365}"/>
            </c:ext>
          </c:extLst>
        </c:ser>
        <c:dLbls>
          <c:showLegendKey val="0"/>
          <c:showVal val="0"/>
          <c:showCatName val="0"/>
          <c:showSerName val="0"/>
          <c:showPercent val="0"/>
          <c:showBubbleSize val="0"/>
        </c:dLbls>
        <c:marker val="1"/>
        <c:smooth val="0"/>
        <c:axId val="-2089212952"/>
        <c:axId val="-2089209896"/>
      </c:lineChart>
      <c:catAx>
        <c:axId val="-2089212952"/>
        <c:scaling>
          <c:orientation val="minMax"/>
        </c:scaling>
        <c:delete val="0"/>
        <c:axPos val="b"/>
        <c:numFmt formatCode="General" sourceLinked="0"/>
        <c:majorTickMark val="out"/>
        <c:minorTickMark val="none"/>
        <c:tickLblPos val="nextTo"/>
        <c:txPr>
          <a:bodyPr rot="5400000" vert="horz"/>
          <a:lstStyle/>
          <a:p>
            <a:pPr>
              <a:defRPr/>
            </a:pPr>
            <a:endParaRPr lang="es-CL"/>
          </a:p>
        </c:txPr>
        <c:crossAx val="-2089209896"/>
        <c:crosses val="autoZero"/>
        <c:auto val="1"/>
        <c:lblAlgn val="ctr"/>
        <c:lblOffset val="100"/>
        <c:noMultiLvlLbl val="0"/>
      </c:catAx>
      <c:valAx>
        <c:axId val="-2089209896"/>
        <c:scaling>
          <c:orientation val="minMax"/>
          <c:max val="100"/>
          <c:min val="0"/>
        </c:scaling>
        <c:delete val="0"/>
        <c:axPos val="l"/>
        <c:numFmt formatCode="General" sourceLinked="1"/>
        <c:majorTickMark val="out"/>
        <c:minorTickMark val="none"/>
        <c:tickLblPos val="nextTo"/>
        <c:crossAx val="-2089212952"/>
        <c:crosses val="autoZero"/>
        <c:crossBetween val="between"/>
        <c:majorUnit val="20"/>
      </c:valAx>
    </c:plotArea>
    <c:legend>
      <c:legendPos val="b"/>
      <c:layout>
        <c:manualLayout>
          <c:xMode val="edge"/>
          <c:yMode val="edge"/>
          <c:x val="0.22688040152828884"/>
          <c:y val="0.93141920524608768"/>
          <c:w val="0.54325499208128325"/>
          <c:h val="5.2301070637552023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Satisfecho</c:v>
                </c:pt>
              </c:strCache>
            </c:strRef>
          </c:tx>
          <c:spPr>
            <a:ln>
              <a:solidFill>
                <a:srgbClr val="0000FF"/>
              </a:solidFill>
            </a:ln>
          </c:spPr>
          <c:marker>
            <c:spPr>
              <a:solidFill>
                <a:srgbClr val="0000FF"/>
              </a:solidFill>
              <a:ln>
                <a:solidFill>
                  <a:srgbClr val="0000FF"/>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Sheet1!$B$2:$X$2</c:f>
              <c:numCache>
                <c:formatCode>General</c:formatCode>
                <c:ptCount val="23"/>
                <c:pt idx="0">
                  <c:v>39</c:v>
                </c:pt>
                <c:pt idx="1">
                  <c:v>31</c:v>
                </c:pt>
                <c:pt idx="2">
                  <c:v>43</c:v>
                </c:pt>
                <c:pt idx="3">
                  <c:v>41</c:v>
                </c:pt>
                <c:pt idx="4">
                  <c:v>36</c:v>
                </c:pt>
                <c:pt idx="5">
                  <c:v>29</c:v>
                </c:pt>
                <c:pt idx="6">
                  <c:v>36</c:v>
                </c:pt>
                <c:pt idx="7">
                  <c:v>32</c:v>
                </c:pt>
                <c:pt idx="8" formatCode="0">
                  <c:v>33</c:v>
                </c:pt>
                <c:pt idx="9" formatCode="0">
                  <c:v>31</c:v>
                </c:pt>
                <c:pt idx="10" formatCode="0">
                  <c:v>40</c:v>
                </c:pt>
                <c:pt idx="11" formatCode="0">
                  <c:v>39</c:v>
                </c:pt>
                <c:pt idx="12" formatCode="0">
                  <c:v>39</c:v>
                </c:pt>
                <c:pt idx="13" formatCode="0">
                  <c:v>45</c:v>
                </c:pt>
                <c:pt idx="14" formatCode="0">
                  <c:v>44</c:v>
                </c:pt>
                <c:pt idx="15" formatCode="0">
                  <c:v>39</c:v>
                </c:pt>
                <c:pt idx="16" formatCode="0">
                  <c:v>35</c:v>
                </c:pt>
                <c:pt idx="17" formatCode="0">
                  <c:v>39</c:v>
                </c:pt>
                <c:pt idx="18">
                  <c:v>34</c:v>
                </c:pt>
                <c:pt idx="19" formatCode="0">
                  <c:v>27</c:v>
                </c:pt>
                <c:pt idx="20">
                  <c:v>24</c:v>
                </c:pt>
                <c:pt idx="21">
                  <c:v>25</c:v>
                </c:pt>
                <c:pt idx="22">
                  <c:v>28</c:v>
                </c:pt>
              </c:numCache>
            </c:numRef>
          </c:val>
          <c:smooth val="0"/>
          <c:extLst>
            <c:ext xmlns:c16="http://schemas.microsoft.com/office/drawing/2014/chart" uri="{C3380CC4-5D6E-409C-BE32-E72D297353CC}">
              <c16:uniqueId val="{00000002-14A0-4126-BE2C-0BF9DD4F2C1C}"/>
            </c:ext>
          </c:extLst>
        </c:ser>
        <c:dLbls>
          <c:showLegendKey val="0"/>
          <c:showVal val="0"/>
          <c:showCatName val="0"/>
          <c:showSerName val="0"/>
          <c:showPercent val="0"/>
          <c:showBubbleSize val="0"/>
        </c:dLbls>
        <c:marker val="1"/>
        <c:smooth val="0"/>
        <c:axId val="-2089212952"/>
        <c:axId val="-2089209896"/>
      </c:lineChart>
      <c:catAx>
        <c:axId val="-2089212952"/>
        <c:scaling>
          <c:orientation val="minMax"/>
        </c:scaling>
        <c:delete val="0"/>
        <c:axPos val="b"/>
        <c:numFmt formatCode="General" sourceLinked="0"/>
        <c:majorTickMark val="out"/>
        <c:minorTickMark val="none"/>
        <c:tickLblPos val="nextTo"/>
        <c:txPr>
          <a:bodyPr rot="5400000" vert="horz"/>
          <a:lstStyle/>
          <a:p>
            <a:pPr>
              <a:defRPr/>
            </a:pPr>
            <a:endParaRPr lang="es-CL"/>
          </a:p>
        </c:txPr>
        <c:crossAx val="-2089209896"/>
        <c:crosses val="autoZero"/>
        <c:auto val="1"/>
        <c:lblAlgn val="ctr"/>
        <c:lblOffset val="100"/>
        <c:noMultiLvlLbl val="0"/>
      </c:catAx>
      <c:valAx>
        <c:axId val="-2089209896"/>
        <c:scaling>
          <c:orientation val="minMax"/>
          <c:max val="100"/>
          <c:min val="0"/>
        </c:scaling>
        <c:delete val="0"/>
        <c:axPos val="l"/>
        <c:numFmt formatCode="General" sourceLinked="1"/>
        <c:majorTickMark val="out"/>
        <c:minorTickMark val="none"/>
        <c:tickLblPos val="nextTo"/>
        <c:crossAx val="-2089212952"/>
        <c:crosses val="autoZero"/>
        <c:crossBetween val="between"/>
        <c:majorUnit val="20"/>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684E-488F-9229-EDDCD03B39D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Perú</c:v>
                </c:pt>
                <c:pt idx="2">
                  <c:v>Ecuador</c:v>
                </c:pt>
                <c:pt idx="3">
                  <c:v>Venezuela</c:v>
                </c:pt>
                <c:pt idx="4">
                  <c:v>Panamá</c:v>
                </c:pt>
                <c:pt idx="5">
                  <c:v>Colombia</c:v>
                </c:pt>
                <c:pt idx="6">
                  <c:v>Paraguay</c:v>
                </c:pt>
                <c:pt idx="7">
                  <c:v>Honduras</c:v>
                </c:pt>
                <c:pt idx="8">
                  <c:v>Bolivia</c:v>
                </c:pt>
                <c:pt idx="9">
                  <c:v>Guatemala</c:v>
                </c:pt>
                <c:pt idx="10">
                  <c:v>Chile</c:v>
                </c:pt>
                <c:pt idx="11">
                  <c:v>Brasil</c:v>
                </c:pt>
                <c:pt idx="12">
                  <c:v>Rep. Dominicana</c:v>
                </c:pt>
                <c:pt idx="13">
                  <c:v>México</c:v>
                </c:pt>
                <c:pt idx="14">
                  <c:v>Argentina</c:v>
                </c:pt>
                <c:pt idx="15">
                  <c:v>Costa Rica</c:v>
                </c:pt>
                <c:pt idx="16">
                  <c:v>Uruguay</c:v>
                </c:pt>
                <c:pt idx="17">
                  <c:v>El Salvador</c:v>
                </c:pt>
              </c:strCache>
            </c:strRef>
          </c:cat>
          <c:val>
            <c:numRef>
              <c:f>Sheet1!$B$2:$B$19</c:f>
              <c:numCache>
                <c:formatCode>0</c:formatCode>
                <c:ptCount val="18"/>
                <c:pt idx="0">
                  <c:v>28.115915698140835</c:v>
                </c:pt>
                <c:pt idx="1">
                  <c:v>7.9166666666666661</c:v>
                </c:pt>
                <c:pt idx="2">
                  <c:v>11.833333333333334</c:v>
                </c:pt>
                <c:pt idx="3">
                  <c:v>14.239159511925326</c:v>
                </c:pt>
                <c:pt idx="4">
                  <c:v>15.1</c:v>
                </c:pt>
                <c:pt idx="5">
                  <c:v>17.030244450946952</c:v>
                </c:pt>
                <c:pt idx="6">
                  <c:v>18.583333333333332</c:v>
                </c:pt>
                <c:pt idx="7">
                  <c:v>19.716790376938768</c:v>
                </c:pt>
                <c:pt idx="8">
                  <c:v>21.5</c:v>
                </c:pt>
                <c:pt idx="9">
                  <c:v>22.6</c:v>
                </c:pt>
                <c:pt idx="10">
                  <c:v>28.248923643647451</c:v>
                </c:pt>
                <c:pt idx="11">
                  <c:v>31.229235880398669</c:v>
                </c:pt>
                <c:pt idx="12">
                  <c:v>36.1</c:v>
                </c:pt>
                <c:pt idx="13">
                  <c:v>36.805704866336988</c:v>
                </c:pt>
                <c:pt idx="14">
                  <c:v>36.8806290985275</c:v>
                </c:pt>
                <c:pt idx="15">
                  <c:v>42.6</c:v>
                </c:pt>
                <c:pt idx="16">
                  <c:v>58.833333333333336</c:v>
                </c:pt>
                <c:pt idx="17">
                  <c:v>64.2</c:v>
                </c:pt>
              </c:numCache>
            </c:numRef>
          </c:val>
          <c:extLst>
            <c:ext xmlns:c16="http://schemas.microsoft.com/office/drawing/2014/chart" uri="{C3380CC4-5D6E-409C-BE32-E72D297353CC}">
              <c16:uniqueId val="{00000001-684E-488F-9229-EDDCD03B39D5}"/>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1735246224653"/>
          <c:y val="3.3923164154604155E-2"/>
          <c:w val="0.44312723527968406"/>
          <c:h val="0.86112555941653124"/>
        </c:manualLayout>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 </c:v>
                </c:pt>
                <c:pt idx="4">
                  <c:v>26 a 40</c:v>
                </c:pt>
                <c:pt idx="5">
                  <c:v>41 a 60</c:v>
                </c:pt>
                <c:pt idx="6">
                  <c:v>61 y más</c:v>
                </c:pt>
                <c:pt idx="8">
                  <c:v>Educación Básica</c:v>
                </c:pt>
                <c:pt idx="9">
                  <c:v>Educación Media</c:v>
                </c:pt>
                <c:pt idx="10">
                  <c:v>Educación Superior</c:v>
                </c:pt>
                <c:pt idx="12">
                  <c:v>Clase Alta</c:v>
                </c:pt>
                <c:pt idx="13">
                  <c:v>Clase Media</c:v>
                </c:pt>
                <c:pt idx="14">
                  <c:v>Case Baja</c:v>
                </c:pt>
              </c:strCache>
            </c:strRef>
          </c:cat>
          <c:val>
            <c:numRef>
              <c:f>Hoja1!$B$2:$B$16</c:f>
              <c:numCache>
                <c:formatCode>General</c:formatCode>
                <c:ptCount val="15"/>
                <c:pt idx="0">
                  <c:v>30</c:v>
                </c:pt>
                <c:pt idx="1">
                  <c:v>27</c:v>
                </c:pt>
                <c:pt idx="3">
                  <c:v>28</c:v>
                </c:pt>
                <c:pt idx="4">
                  <c:v>25</c:v>
                </c:pt>
                <c:pt idx="5">
                  <c:v>29</c:v>
                </c:pt>
                <c:pt idx="6">
                  <c:v>33</c:v>
                </c:pt>
                <c:pt idx="8">
                  <c:v>29</c:v>
                </c:pt>
                <c:pt idx="9">
                  <c:v>26</c:v>
                </c:pt>
                <c:pt idx="10">
                  <c:v>30</c:v>
                </c:pt>
                <c:pt idx="12">
                  <c:v>33</c:v>
                </c:pt>
                <c:pt idx="13">
                  <c:v>31</c:v>
                </c:pt>
                <c:pt idx="14">
                  <c:v>25</c:v>
                </c:pt>
              </c:numCache>
            </c:numRef>
          </c:val>
          <c:extLst>
            <c:ext xmlns:c16="http://schemas.microsoft.com/office/drawing/2014/chart" uri="{C3380CC4-5D6E-409C-BE32-E72D297353CC}">
              <c16:uniqueId val="{00000000-93B4-40AA-98E0-FE6EAB68EA1B}"/>
            </c:ext>
          </c:extLst>
        </c:ser>
        <c:dLbls>
          <c:showLegendKey val="0"/>
          <c:showVal val="0"/>
          <c:showCatName val="0"/>
          <c:showSerName val="0"/>
          <c:showPercent val="0"/>
          <c:showBubbleSize val="0"/>
        </c:dLbls>
        <c:gapWidth val="2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3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Arial" panose="020B0604020202020204" pitchFamily="34" charset="0"/>
          <a:cs typeface="Arial" panose="020B0604020202020204" pitchFamily="34" charset="0"/>
        </a:defRPr>
      </a:pPr>
      <a:endParaRPr lang="es-C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4799512238425"/>
          <c:y val="3.3923164154604155E-2"/>
          <c:w val="0.443691321008092"/>
          <c:h val="0.87173960025545572"/>
        </c:manualLayout>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 </c:v>
                </c:pt>
                <c:pt idx="4">
                  <c:v>26 a 40</c:v>
                </c:pt>
                <c:pt idx="5">
                  <c:v>41 a 60</c:v>
                </c:pt>
                <c:pt idx="6">
                  <c:v>61 y más</c:v>
                </c:pt>
                <c:pt idx="8">
                  <c:v>Educación Básica</c:v>
                </c:pt>
                <c:pt idx="9">
                  <c:v>Educación Media</c:v>
                </c:pt>
                <c:pt idx="10">
                  <c:v>Educación Superior</c:v>
                </c:pt>
                <c:pt idx="12">
                  <c:v>Clase Alta</c:v>
                </c:pt>
                <c:pt idx="13">
                  <c:v>Clase Media</c:v>
                </c:pt>
                <c:pt idx="14">
                  <c:v>Case Baja</c:v>
                </c:pt>
              </c:strCache>
            </c:strRef>
          </c:cat>
          <c:val>
            <c:numRef>
              <c:f>Hoja1!$B$2:$B$16</c:f>
              <c:numCache>
                <c:formatCode>General</c:formatCode>
                <c:ptCount val="15"/>
                <c:pt idx="0">
                  <c:v>68</c:v>
                </c:pt>
                <c:pt idx="1">
                  <c:v>70</c:v>
                </c:pt>
                <c:pt idx="3">
                  <c:v>69</c:v>
                </c:pt>
                <c:pt idx="4">
                  <c:v>73</c:v>
                </c:pt>
                <c:pt idx="5">
                  <c:v>69</c:v>
                </c:pt>
                <c:pt idx="6">
                  <c:v>63</c:v>
                </c:pt>
                <c:pt idx="8">
                  <c:v>67</c:v>
                </c:pt>
                <c:pt idx="9">
                  <c:v>72</c:v>
                </c:pt>
                <c:pt idx="10">
                  <c:v>70</c:v>
                </c:pt>
                <c:pt idx="12">
                  <c:v>64</c:v>
                </c:pt>
                <c:pt idx="13">
                  <c:v>67</c:v>
                </c:pt>
                <c:pt idx="14">
                  <c:v>72</c:v>
                </c:pt>
              </c:numCache>
            </c:numRef>
          </c:val>
          <c:extLst>
            <c:ext xmlns:c16="http://schemas.microsoft.com/office/drawing/2014/chart" uri="{C3380CC4-5D6E-409C-BE32-E72D297353CC}">
              <c16:uniqueId val="{00000000-8C40-43B5-BBC5-2E167FED1A58}"/>
            </c:ext>
          </c:extLst>
        </c:ser>
        <c:dLbls>
          <c:showLegendKey val="0"/>
          <c:showVal val="0"/>
          <c:showCatName val="0"/>
          <c:showSerName val="0"/>
          <c:showPercent val="0"/>
          <c:showBubbleSize val="0"/>
        </c:dLbls>
        <c:gapWidth val="2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3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s-C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3951666197975248"/>
          <c:h val="0.87459630978963454"/>
        </c:manualLayout>
      </c:layout>
      <c:lineChart>
        <c:grouping val="standard"/>
        <c:varyColors val="0"/>
        <c:ser>
          <c:idx val="1"/>
          <c:order val="0"/>
          <c:tx>
            <c:strRef>
              <c:f>Sheet1!$A$2</c:f>
              <c:strCache>
                <c:ptCount val="1"/>
                <c:pt idx="0">
                  <c:v>Latinoamérica</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6-60C1-4F2F-9E80-B1109F5976BD}"/>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2002</c:v>
                </c:pt>
                <c:pt idx="1">
                  <c:v>2003</c:v>
                </c:pt>
                <c:pt idx="2">
                  <c:v>2004</c:v>
                </c:pt>
                <c:pt idx="3">
                  <c:v>2008</c:v>
                </c:pt>
                <c:pt idx="4">
                  <c:v>2020</c:v>
                </c:pt>
                <c:pt idx="5">
                  <c:v>2023</c:v>
                </c:pt>
              </c:strCache>
            </c:strRef>
          </c:cat>
          <c:val>
            <c:numRef>
              <c:f>Sheet1!$B$2:$G$2</c:f>
              <c:numCache>
                <c:formatCode>###0</c:formatCode>
                <c:ptCount val="6"/>
                <c:pt idx="0">
                  <c:v>44.21372305004526</c:v>
                </c:pt>
                <c:pt idx="1">
                  <c:v>45.467708433466122</c:v>
                </c:pt>
                <c:pt idx="2">
                  <c:v>49.095549842733419</c:v>
                </c:pt>
                <c:pt idx="3">
                  <c:v>49.452503823646047</c:v>
                </c:pt>
                <c:pt idx="4">
                  <c:v>51</c:v>
                </c:pt>
                <c:pt idx="5">
                  <c:v>54</c:v>
                </c:pt>
              </c:numCache>
            </c:numRef>
          </c:val>
          <c:smooth val="0"/>
          <c:extLst>
            <c:ext xmlns:c16="http://schemas.microsoft.com/office/drawing/2014/chart" uri="{C3380CC4-5D6E-409C-BE32-E72D297353CC}">
              <c16:uniqueId val="{00000007-60C1-4F2F-9E80-B1109F5976BD}"/>
            </c:ext>
          </c:extLst>
        </c:ser>
        <c:dLbls>
          <c:dLblPos val="t"/>
          <c:showLegendKey val="0"/>
          <c:showVal val="1"/>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5400000" vert="horz"/>
          <a:lstStyle/>
          <a:p>
            <a:pPr>
              <a:defRPr/>
            </a:pPr>
            <a:endParaRPr lang="es-CL"/>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es-CL"/>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D00A-45FB-8EB3-9096338C409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Argentina</c:v>
                </c:pt>
                <c:pt idx="2">
                  <c:v>Uruguay</c:v>
                </c:pt>
                <c:pt idx="3">
                  <c:v>Chile</c:v>
                </c:pt>
                <c:pt idx="4">
                  <c:v>Costa Rica</c:v>
                </c:pt>
                <c:pt idx="5">
                  <c:v>Perú</c:v>
                </c:pt>
                <c:pt idx="6">
                  <c:v>Panamá</c:v>
                </c:pt>
                <c:pt idx="7">
                  <c:v>Brasil</c:v>
                </c:pt>
                <c:pt idx="8">
                  <c:v>Bolivia</c:v>
                </c:pt>
                <c:pt idx="9">
                  <c:v>Colombia</c:v>
                </c:pt>
                <c:pt idx="10">
                  <c:v>México</c:v>
                </c:pt>
                <c:pt idx="11">
                  <c:v>Ecuador</c:v>
                </c:pt>
                <c:pt idx="12">
                  <c:v>Venezuela</c:v>
                </c:pt>
                <c:pt idx="13">
                  <c:v>El Salvador</c:v>
                </c:pt>
                <c:pt idx="14">
                  <c:v>Rep. Dominicana</c:v>
                </c:pt>
                <c:pt idx="15">
                  <c:v>Guatemala</c:v>
                </c:pt>
                <c:pt idx="16">
                  <c:v>Paraguay</c:v>
                </c:pt>
                <c:pt idx="17">
                  <c:v>Honduras</c:v>
                </c:pt>
              </c:strCache>
            </c:strRef>
          </c:cat>
          <c:val>
            <c:numRef>
              <c:f>Sheet1!$B$2:$B$19</c:f>
              <c:numCache>
                <c:formatCode>0</c:formatCode>
                <c:ptCount val="18"/>
                <c:pt idx="0">
                  <c:v>54.399586687389537</c:v>
                </c:pt>
                <c:pt idx="1">
                  <c:v>37.985360942558891</c:v>
                </c:pt>
                <c:pt idx="2">
                  <c:v>40</c:v>
                </c:pt>
                <c:pt idx="3">
                  <c:v>41.49799353779656</c:v>
                </c:pt>
                <c:pt idx="4">
                  <c:v>43.4</c:v>
                </c:pt>
                <c:pt idx="5">
                  <c:v>49</c:v>
                </c:pt>
                <c:pt idx="6">
                  <c:v>52.800000000000004</c:v>
                </c:pt>
                <c:pt idx="7">
                  <c:v>53.488372093023258</c:v>
                </c:pt>
                <c:pt idx="8">
                  <c:v>53.916666666666671</c:v>
                </c:pt>
                <c:pt idx="9">
                  <c:v>54.1312192143237</c:v>
                </c:pt>
                <c:pt idx="10">
                  <c:v>56.296053695212741</c:v>
                </c:pt>
                <c:pt idx="11">
                  <c:v>58.416666666666664</c:v>
                </c:pt>
                <c:pt idx="12">
                  <c:v>59.895655391802514</c:v>
                </c:pt>
                <c:pt idx="13">
                  <c:v>62.8</c:v>
                </c:pt>
                <c:pt idx="14">
                  <c:v>63</c:v>
                </c:pt>
                <c:pt idx="15">
                  <c:v>65.5</c:v>
                </c:pt>
                <c:pt idx="16">
                  <c:v>67.833333333333329</c:v>
                </c:pt>
                <c:pt idx="17">
                  <c:v>69.623307171275471</c:v>
                </c:pt>
              </c:numCache>
            </c:numRef>
          </c:val>
          <c:extLst>
            <c:ext xmlns:c16="http://schemas.microsoft.com/office/drawing/2014/chart" uri="{C3380CC4-5D6E-409C-BE32-E72D297353CC}">
              <c16:uniqueId val="{00000001-D00A-45FB-8EB3-9096338C4091}"/>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3951666197975248"/>
          <c:h val="0.88562142757935447"/>
        </c:manualLayout>
      </c:layout>
      <c:lineChart>
        <c:grouping val="standard"/>
        <c:varyColors val="0"/>
        <c:ser>
          <c:idx val="1"/>
          <c:order val="0"/>
          <c:tx>
            <c:strRef>
              <c:f>Sheet1!$A$2</c:f>
              <c:strCache>
                <c:ptCount val="1"/>
                <c:pt idx="0">
                  <c:v>Chile</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6-60C1-4F2F-9E80-B1109F5976BD}"/>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2002</c:v>
                </c:pt>
                <c:pt idx="1">
                  <c:v>2008</c:v>
                </c:pt>
                <c:pt idx="2">
                  <c:v>2010</c:v>
                </c:pt>
                <c:pt idx="3">
                  <c:v>2016</c:v>
                </c:pt>
                <c:pt idx="4">
                  <c:v>2020</c:v>
                </c:pt>
                <c:pt idx="5">
                  <c:v>2023</c:v>
                </c:pt>
              </c:strCache>
            </c:strRef>
          </c:cat>
          <c:val>
            <c:numRef>
              <c:f>Sheet1!$B$2:$G$2</c:f>
              <c:numCache>
                <c:formatCode>General</c:formatCode>
                <c:ptCount val="6"/>
                <c:pt idx="0">
                  <c:v>30</c:v>
                </c:pt>
                <c:pt idx="1">
                  <c:v>31</c:v>
                </c:pt>
                <c:pt idx="2">
                  <c:v>26</c:v>
                </c:pt>
                <c:pt idx="3">
                  <c:v>30</c:v>
                </c:pt>
                <c:pt idx="4">
                  <c:v>34</c:v>
                </c:pt>
                <c:pt idx="5">
                  <c:v>36</c:v>
                </c:pt>
              </c:numCache>
            </c:numRef>
          </c:val>
          <c:smooth val="0"/>
          <c:extLst>
            <c:ext xmlns:c16="http://schemas.microsoft.com/office/drawing/2014/chart" uri="{C3380CC4-5D6E-409C-BE32-E72D297353CC}">
              <c16:uniqueId val="{00000007-60C1-4F2F-9E80-B1109F5976BD}"/>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5400000" vert="horz"/>
          <a:lstStyle/>
          <a:p>
            <a:pPr>
              <a:defRPr/>
            </a:pPr>
            <a:endParaRPr lang="es-CL"/>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General" sourceLinked="1"/>
        <c:majorTickMark val="out"/>
        <c:minorTickMark val="none"/>
        <c:tickLblPos val="nextTo"/>
        <c:txPr>
          <a:bodyPr rot="0" vert="horz"/>
          <a:lstStyle/>
          <a:p>
            <a:pPr>
              <a:defRPr/>
            </a:pPr>
            <a:endParaRPr lang="es-CL"/>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84109699452702E-2"/>
          <c:y val="3.7249283667621799E-2"/>
          <c:w val="0.94236962631881505"/>
          <c:h val="0.86656553802602132"/>
        </c:manualLayout>
      </c:layout>
      <c:lineChart>
        <c:grouping val="standard"/>
        <c:varyColors val="0"/>
        <c:ser>
          <c:idx val="9"/>
          <c:order val="0"/>
          <c:tx>
            <c:strRef>
              <c:f>Sheet1!$A$2</c:f>
              <c:strCache>
                <c:ptCount val="1"/>
                <c:pt idx="0">
                  <c:v>Latinoamérica</c:v>
                </c:pt>
              </c:strCache>
            </c:strRef>
          </c:tx>
          <c:spPr>
            <a:ln w="38071">
              <a:solidFill>
                <a:srgbClr val="0B00EC"/>
              </a:solidFill>
              <a:prstDash val="solid"/>
            </a:ln>
          </c:spPr>
          <c:marker>
            <c:symbol val="triangl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0</c:formatCode>
                <c:ptCount val="23"/>
                <c:pt idx="0">
                  <c:v>58</c:v>
                </c:pt>
                <c:pt idx="1">
                  <c:v>63.054837804659009</c:v>
                </c:pt>
                <c:pt idx="2">
                  <c:v>65.276425932862566</c:v>
                </c:pt>
                <c:pt idx="3">
                  <c:v>64.591336260374433</c:v>
                </c:pt>
                <c:pt idx="4">
                  <c:v>59.685463352167822</c:v>
                </c:pt>
                <c:pt idx="5">
                  <c:v>52.144238377515627</c:v>
                </c:pt>
                <c:pt idx="6">
                  <c:v>58.839793140772983</c:v>
                </c:pt>
                <c:pt idx="7">
                  <c:v>56.886574180952778</c:v>
                </c:pt>
                <c:pt idx="8">
                  <c:v>56.989492572550752</c:v>
                </c:pt>
                <c:pt idx="9">
                  <c:v>52.729541423570161</c:v>
                </c:pt>
                <c:pt idx="10">
                  <c:v>60.440958687619869</c:v>
                </c:pt>
                <c:pt idx="11">
                  <c:v>57.193929284042277</c:v>
                </c:pt>
                <c:pt idx="12">
                  <c:v>59.431051844737198</c:v>
                </c:pt>
                <c:pt idx="13">
                  <c:v>61.495460489904652</c:v>
                </c:pt>
                <c:pt idx="14">
                  <c:v>63.267971150057953</c:v>
                </c:pt>
                <c:pt idx="15">
                  <c:v>57.754502875379174</c:v>
                </c:pt>
                <c:pt idx="16">
                  <c:v>58.371863712609937</c:v>
                </c:pt>
                <c:pt idx="17">
                  <c:v>57.01933133642072</c:v>
                </c:pt>
                <c:pt idx="18">
                  <c:v>53.553112128806369</c:v>
                </c:pt>
                <c:pt idx="19">
                  <c:v>56.353155523807217</c:v>
                </c:pt>
                <c:pt idx="20">
                  <c:v>47.756473305814758</c:v>
                </c:pt>
                <c:pt idx="21">
                  <c:v>49</c:v>
                </c:pt>
                <c:pt idx="22">
                  <c:v>48</c:v>
                </c:pt>
              </c:numCache>
            </c:numRef>
          </c:val>
          <c:smooth val="0"/>
          <c:extLst>
            <c:ext xmlns:c16="http://schemas.microsoft.com/office/drawing/2014/chart" uri="{C3380CC4-5D6E-409C-BE32-E72D297353CC}">
              <c16:uniqueId val="{00000001-C155-4E76-9FC4-3AEA3436569B}"/>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es-CL"/>
          </a:p>
        </c:txPr>
        <c:crossAx val="-2089429352"/>
        <c:crosses val="autoZero"/>
        <c:auto val="0"/>
        <c:lblAlgn val="ctr"/>
        <c:lblOffset val="100"/>
        <c:tickLblSkip val="1"/>
        <c:tickMarkSkip val="1"/>
        <c:noMultiLvlLbl val="0"/>
      </c:catAx>
      <c:valAx>
        <c:axId val="-2089429352"/>
        <c:scaling>
          <c:orientation val="minMax"/>
          <c:max val="100"/>
          <c:min val="0"/>
        </c:scaling>
        <c:delete val="0"/>
        <c:axPos val="l"/>
        <c:numFmt formatCode="0" sourceLinked="1"/>
        <c:majorTickMark val="out"/>
        <c:minorTickMark val="none"/>
        <c:tickLblPos val="nextTo"/>
        <c:spPr>
          <a:ln w="3173">
            <a:solidFill>
              <a:srgbClr val="000000"/>
            </a:solidFill>
            <a:prstDash val="solid"/>
          </a:ln>
        </c:spPr>
        <c:txPr>
          <a:bodyPr rot="0" vert="horz"/>
          <a:lstStyle/>
          <a:p>
            <a:pPr>
              <a:defRPr/>
            </a:pPr>
            <a:endParaRPr lang="es-CL"/>
          </a:p>
        </c:txPr>
        <c:crossAx val="-2089296472"/>
        <c:crosses val="autoZero"/>
        <c:crossBetween val="between"/>
        <c:majorUnit val="20"/>
      </c:valAx>
      <c:spPr>
        <a:noFill/>
        <a:ln w="2538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s-C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B60F-4EFD-B860-D71E0AF2914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Perú</c:v>
                </c:pt>
                <c:pt idx="3">
                  <c:v>Chile</c:v>
                </c:pt>
                <c:pt idx="4">
                  <c:v>Venezuela</c:v>
                </c:pt>
                <c:pt idx="5">
                  <c:v>Argentina</c:v>
                </c:pt>
                <c:pt idx="6">
                  <c:v>Colombia</c:v>
                </c:pt>
                <c:pt idx="7">
                  <c:v>Ecuador</c:v>
                </c:pt>
                <c:pt idx="8">
                  <c:v>Uruguay</c:v>
                </c:pt>
                <c:pt idx="9">
                  <c:v>Costa Rica</c:v>
                </c:pt>
                <c:pt idx="10">
                  <c:v>Bolivia</c:v>
                </c:pt>
                <c:pt idx="11">
                  <c:v>Rep. Dominicana</c:v>
                </c:pt>
                <c:pt idx="12">
                  <c:v>Guatemala</c:v>
                </c:pt>
                <c:pt idx="13">
                  <c:v>Brasil</c:v>
                </c:pt>
                <c:pt idx="14">
                  <c:v>Paraguay</c:v>
                </c:pt>
                <c:pt idx="15">
                  <c:v>Honduras</c:v>
                </c:pt>
                <c:pt idx="16">
                  <c:v>México</c:v>
                </c:pt>
                <c:pt idx="17">
                  <c:v>El Salvador</c:v>
                </c:pt>
              </c:strCache>
            </c:strRef>
          </c:cat>
          <c:val>
            <c:numRef>
              <c:f>Sheet1!$B$2:$B$19</c:f>
              <c:numCache>
                <c:formatCode>0</c:formatCode>
                <c:ptCount val="18"/>
                <c:pt idx="0">
                  <c:v>35.993632083108089</c:v>
                </c:pt>
                <c:pt idx="1">
                  <c:v>18.899999999999999</c:v>
                </c:pt>
                <c:pt idx="2">
                  <c:v>26.166666666666664</c:v>
                </c:pt>
                <c:pt idx="3">
                  <c:v>26.591400123265537</c:v>
                </c:pt>
                <c:pt idx="4">
                  <c:v>27.010454394156767</c:v>
                </c:pt>
                <c:pt idx="5">
                  <c:v>27.879513482625974</c:v>
                </c:pt>
                <c:pt idx="6">
                  <c:v>28.069027513318666</c:v>
                </c:pt>
                <c:pt idx="7">
                  <c:v>29.5</c:v>
                </c:pt>
                <c:pt idx="8">
                  <c:v>32.333333333333336</c:v>
                </c:pt>
                <c:pt idx="9">
                  <c:v>37</c:v>
                </c:pt>
                <c:pt idx="10">
                  <c:v>37.416666666666664</c:v>
                </c:pt>
                <c:pt idx="11">
                  <c:v>43</c:v>
                </c:pt>
                <c:pt idx="12">
                  <c:v>43.2</c:v>
                </c:pt>
                <c:pt idx="13">
                  <c:v>43.438538205980066</c:v>
                </c:pt>
                <c:pt idx="14">
                  <c:v>43.75</c:v>
                </c:pt>
                <c:pt idx="15">
                  <c:v>43.916873617121624</c:v>
                </c:pt>
                <c:pt idx="16">
                  <c:v>47.799506316054426</c:v>
                </c:pt>
                <c:pt idx="17">
                  <c:v>60.9</c:v>
                </c:pt>
              </c:numCache>
            </c:numRef>
          </c:val>
          <c:extLst>
            <c:ext xmlns:c16="http://schemas.microsoft.com/office/drawing/2014/chart" uri="{C3380CC4-5D6E-409C-BE32-E72D297353CC}">
              <c16:uniqueId val="{00000001-B60F-4EFD-B860-D71E0AF29149}"/>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000FF"/>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Paraguay</c:v>
                </c:pt>
                <c:pt idx="2">
                  <c:v>Guatemala</c:v>
                </c:pt>
                <c:pt idx="3">
                  <c:v>Ecuador</c:v>
                </c:pt>
                <c:pt idx="4">
                  <c:v>Honduras</c:v>
                </c:pt>
                <c:pt idx="5">
                  <c:v>México</c:v>
                </c:pt>
                <c:pt idx="6">
                  <c:v>Perú</c:v>
                </c:pt>
                <c:pt idx="7">
                  <c:v>El Salvador</c:v>
                </c:pt>
                <c:pt idx="8">
                  <c:v>Rep. Dominicana</c:v>
                </c:pt>
                <c:pt idx="9">
                  <c:v>Brasil</c:v>
                </c:pt>
                <c:pt idx="10">
                  <c:v>Chile</c:v>
                </c:pt>
                <c:pt idx="11">
                  <c:v>Bolivia</c:v>
                </c:pt>
                <c:pt idx="12">
                  <c:v>Colombia</c:v>
                </c:pt>
                <c:pt idx="13">
                  <c:v>Argentina</c:v>
                </c:pt>
                <c:pt idx="14">
                  <c:v>Uruguay</c:v>
                </c:pt>
                <c:pt idx="15">
                  <c:v>Panamá</c:v>
                </c:pt>
                <c:pt idx="16">
                  <c:v>Venezuela</c:v>
                </c:pt>
                <c:pt idx="17">
                  <c:v>Costa Rica</c:v>
                </c:pt>
              </c:strCache>
            </c:strRef>
          </c:cat>
          <c:val>
            <c:numRef>
              <c:f>Sheet1!$B$2:$B$19</c:f>
              <c:numCache>
                <c:formatCode>0</c:formatCode>
                <c:ptCount val="18"/>
                <c:pt idx="0">
                  <c:v>60.619183930008106</c:v>
                </c:pt>
                <c:pt idx="1">
                  <c:v>30.75</c:v>
                </c:pt>
                <c:pt idx="2">
                  <c:v>41.4</c:v>
                </c:pt>
                <c:pt idx="3">
                  <c:v>45.833333333333336</c:v>
                </c:pt>
                <c:pt idx="4">
                  <c:v>49.446781782919629</c:v>
                </c:pt>
                <c:pt idx="5">
                  <c:v>52.016403907470163</c:v>
                </c:pt>
                <c:pt idx="6">
                  <c:v>52.833333333333329</c:v>
                </c:pt>
                <c:pt idx="7">
                  <c:v>58.3</c:v>
                </c:pt>
                <c:pt idx="8">
                  <c:v>59.699999999999996</c:v>
                </c:pt>
                <c:pt idx="9">
                  <c:v>62.624584717607981</c:v>
                </c:pt>
                <c:pt idx="10">
                  <c:v>65.012085139441439</c:v>
                </c:pt>
                <c:pt idx="11">
                  <c:v>66.666666666666671</c:v>
                </c:pt>
                <c:pt idx="12">
                  <c:v>66.898662809956804</c:v>
                </c:pt>
                <c:pt idx="13">
                  <c:v>67.814481238605637</c:v>
                </c:pt>
                <c:pt idx="14">
                  <c:v>71.166666666666671</c:v>
                </c:pt>
                <c:pt idx="15">
                  <c:v>77.599999999999994</c:v>
                </c:pt>
                <c:pt idx="16">
                  <c:v>77.957287904464025</c:v>
                </c:pt>
                <c:pt idx="17">
                  <c:v>86.1</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1570713817022875"/>
          <c:h val="0.66698343772509294"/>
        </c:manualLayout>
      </c:layout>
      <c:lineChart>
        <c:grouping val="standard"/>
        <c:varyColors val="0"/>
        <c:ser>
          <c:idx val="1"/>
          <c:order val="0"/>
          <c:tx>
            <c:strRef>
              <c:f>Sheet1!$A$2</c:f>
              <c:strCache>
                <c:ptCount val="1"/>
                <c:pt idx="0">
                  <c:v>Apoyaría a un gobierno militar en reemplazo del gobierno democrático, si las cosas se ponen dificiles</c:v>
                </c:pt>
              </c:strCache>
            </c:strRef>
          </c:tx>
          <c:spPr>
            <a:ln w="47599">
              <a:solidFill>
                <a:srgbClr val="00B050"/>
              </a:solidFill>
              <a:prstDash val="solid"/>
            </a:ln>
          </c:spPr>
          <c:marker>
            <c:spPr>
              <a:solidFill>
                <a:srgbClr val="00B050"/>
              </a:solidFill>
              <a:ln w="11424">
                <a:solidFill>
                  <a:srgbClr val="00B050"/>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0-BEFE-451B-9320-4AFB97E38738}"/>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2004</c:v>
                </c:pt>
                <c:pt idx="1">
                  <c:v>2005</c:v>
                </c:pt>
                <c:pt idx="2">
                  <c:v>2009</c:v>
                </c:pt>
                <c:pt idx="3">
                  <c:v>2010</c:v>
                </c:pt>
                <c:pt idx="4">
                  <c:v>2011</c:v>
                </c:pt>
                <c:pt idx="5">
                  <c:v>2020</c:v>
                </c:pt>
                <c:pt idx="6">
                  <c:v>2023</c:v>
                </c:pt>
              </c:strCache>
            </c:strRef>
          </c:cat>
          <c:val>
            <c:numRef>
              <c:f>Sheet1!$B$2:$H$2</c:f>
              <c:numCache>
                <c:formatCode>###0</c:formatCode>
                <c:ptCount val="7"/>
                <c:pt idx="0">
                  <c:v>24.480428851347767</c:v>
                </c:pt>
                <c:pt idx="1">
                  <c:v>29.56274669982054</c:v>
                </c:pt>
                <c:pt idx="2">
                  <c:v>24.240064602810918</c:v>
                </c:pt>
                <c:pt idx="3">
                  <c:v>25.16124611291454</c:v>
                </c:pt>
                <c:pt idx="4">
                  <c:v>27.17109360252298</c:v>
                </c:pt>
                <c:pt idx="5">
                  <c:v>31</c:v>
                </c:pt>
                <c:pt idx="6">
                  <c:v>35</c:v>
                </c:pt>
              </c:numCache>
            </c:numRef>
          </c:val>
          <c:smooth val="0"/>
          <c:extLst>
            <c:ext xmlns:c16="http://schemas.microsoft.com/office/drawing/2014/chart" uri="{C3380CC4-5D6E-409C-BE32-E72D297353CC}">
              <c16:uniqueId val="{00000001-BEFE-451B-9320-4AFB97E38738}"/>
            </c:ext>
          </c:extLst>
        </c:ser>
        <c:ser>
          <c:idx val="0"/>
          <c:order val="1"/>
          <c:tx>
            <c:strRef>
              <c:f>Sheet1!$A$3</c:f>
              <c:strCache>
                <c:ptCount val="1"/>
                <c:pt idx="0">
                  <c:v>En ninguna circunstancia apoyaría a un gobierno militar</c:v>
                </c:pt>
              </c:strCache>
            </c:strRef>
          </c:tx>
          <c:spPr>
            <a:ln>
              <a:solidFill>
                <a:srgbClr val="0000FF"/>
              </a:solidFill>
            </a:ln>
          </c:spPr>
          <c:marker>
            <c:spPr>
              <a:solidFill>
                <a:srgbClr val="0000FF"/>
              </a:solidFill>
              <a:ln>
                <a:solidFill>
                  <a:srgbClr val="0000FF"/>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2004</c:v>
                </c:pt>
                <c:pt idx="1">
                  <c:v>2005</c:v>
                </c:pt>
                <c:pt idx="2">
                  <c:v>2009</c:v>
                </c:pt>
                <c:pt idx="3">
                  <c:v>2010</c:v>
                </c:pt>
                <c:pt idx="4">
                  <c:v>2011</c:v>
                </c:pt>
                <c:pt idx="5">
                  <c:v>2020</c:v>
                </c:pt>
                <c:pt idx="6">
                  <c:v>2023</c:v>
                </c:pt>
              </c:strCache>
            </c:strRef>
          </c:cat>
          <c:val>
            <c:numRef>
              <c:f>Sheet1!$B$3:$H$3</c:f>
              <c:numCache>
                <c:formatCode>###0</c:formatCode>
                <c:ptCount val="7"/>
                <c:pt idx="0">
                  <c:v>56.128353136765867</c:v>
                </c:pt>
                <c:pt idx="1">
                  <c:v>61.836142642131797</c:v>
                </c:pt>
                <c:pt idx="2">
                  <c:v>57.421428929536724</c:v>
                </c:pt>
                <c:pt idx="3">
                  <c:v>56.083549188366561</c:v>
                </c:pt>
                <c:pt idx="4">
                  <c:v>65.820542823914479</c:v>
                </c:pt>
                <c:pt idx="5">
                  <c:v>62</c:v>
                </c:pt>
                <c:pt idx="6">
                  <c:v>61</c:v>
                </c:pt>
              </c:numCache>
            </c:numRef>
          </c:val>
          <c:smooth val="0"/>
          <c:extLst>
            <c:ext xmlns:c16="http://schemas.microsoft.com/office/drawing/2014/chart" uri="{C3380CC4-5D6E-409C-BE32-E72D297353CC}">
              <c16:uniqueId val="{00000002-BEFE-451B-9320-4AFB97E38738}"/>
            </c:ext>
          </c:extLst>
        </c:ser>
        <c:ser>
          <c:idx val="2"/>
          <c:order val="2"/>
          <c:tx>
            <c:strRef>
              <c:f>Sheet1!$A$4</c:f>
              <c:strCache>
                <c:ptCount val="1"/>
                <c:pt idx="0">
                  <c:v>Ns-Nr</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2004</c:v>
                </c:pt>
                <c:pt idx="1">
                  <c:v>2005</c:v>
                </c:pt>
                <c:pt idx="2">
                  <c:v>2009</c:v>
                </c:pt>
                <c:pt idx="3">
                  <c:v>2010</c:v>
                </c:pt>
                <c:pt idx="4">
                  <c:v>2011</c:v>
                </c:pt>
                <c:pt idx="5">
                  <c:v>2020</c:v>
                </c:pt>
                <c:pt idx="6">
                  <c:v>2023</c:v>
                </c:pt>
              </c:strCache>
            </c:strRef>
          </c:cat>
          <c:val>
            <c:numRef>
              <c:f>Sheet1!$B$4:$H$4</c:f>
              <c:numCache>
                <c:formatCode>###0</c:formatCode>
                <c:ptCount val="7"/>
                <c:pt idx="0">
                  <c:v>19</c:v>
                </c:pt>
                <c:pt idx="1">
                  <c:v>9</c:v>
                </c:pt>
                <c:pt idx="2">
                  <c:v>18</c:v>
                </c:pt>
                <c:pt idx="3">
                  <c:v>19</c:v>
                </c:pt>
                <c:pt idx="4">
                  <c:v>7</c:v>
                </c:pt>
                <c:pt idx="5">
                  <c:v>7</c:v>
                </c:pt>
                <c:pt idx="6">
                  <c:v>4</c:v>
                </c:pt>
              </c:numCache>
            </c:numRef>
          </c:val>
          <c:smooth val="0"/>
          <c:extLst>
            <c:ext xmlns:c16="http://schemas.microsoft.com/office/drawing/2014/chart" uri="{C3380CC4-5D6E-409C-BE32-E72D297353CC}">
              <c16:uniqueId val="{00000003-BEFE-451B-9320-4AFB97E38738}"/>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0" vert="horz"/>
          <a:lstStyle/>
          <a:p>
            <a:pPr>
              <a:defRPr/>
            </a:pPr>
            <a:endParaRPr lang="es-CL"/>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es-CL"/>
          </a:p>
        </c:txPr>
        <c:crossAx val="-2060006888"/>
        <c:crosses val="autoZero"/>
        <c:crossBetween val="between"/>
        <c:majorUnit val="20"/>
      </c:valAx>
      <c:spPr>
        <a:noFill/>
        <a:ln w="25386">
          <a:noFill/>
        </a:ln>
      </c:spPr>
    </c:plotArea>
    <c:legend>
      <c:legendPos val="b"/>
      <c:layout>
        <c:manualLayout>
          <c:xMode val="edge"/>
          <c:yMode val="edge"/>
          <c:x val="0"/>
          <c:y val="0.76722958691151455"/>
          <c:w val="0.97668805230220646"/>
          <c:h val="0.15061921607439041"/>
        </c:manualLayout>
      </c:layout>
      <c:overlay val="0"/>
      <c:txPr>
        <a:bodyPr/>
        <a:lstStyle/>
        <a:p>
          <a:pPr>
            <a:defRPr sz="1000"/>
          </a:pPr>
          <a:endParaRPr lang="es-CL"/>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c:v>
                </c:pt>
                <c:pt idx="4">
                  <c:v>26 a 40</c:v>
                </c:pt>
                <c:pt idx="5">
                  <c:v>41 a 60</c:v>
                </c:pt>
                <c:pt idx="6">
                  <c:v>61 y más</c:v>
                </c:pt>
                <c:pt idx="8">
                  <c:v>Educación Básica</c:v>
                </c:pt>
                <c:pt idx="9">
                  <c:v>Educación Media</c:v>
                </c:pt>
                <c:pt idx="10">
                  <c:v>Educación Superior</c:v>
                </c:pt>
                <c:pt idx="12">
                  <c:v>Clase Alta</c:v>
                </c:pt>
                <c:pt idx="13">
                  <c:v>Clase Media</c:v>
                </c:pt>
                <c:pt idx="14">
                  <c:v>Case Baja</c:v>
                </c:pt>
              </c:strCache>
            </c:strRef>
          </c:cat>
          <c:val>
            <c:numRef>
              <c:f>Hoja1!$B$2:$B$16</c:f>
              <c:numCache>
                <c:formatCode>General</c:formatCode>
                <c:ptCount val="15"/>
                <c:pt idx="0">
                  <c:v>61</c:v>
                </c:pt>
                <c:pt idx="1">
                  <c:v>60</c:v>
                </c:pt>
                <c:pt idx="3">
                  <c:v>57</c:v>
                </c:pt>
                <c:pt idx="4">
                  <c:v>61</c:v>
                </c:pt>
                <c:pt idx="5">
                  <c:v>62</c:v>
                </c:pt>
                <c:pt idx="6">
                  <c:v>63</c:v>
                </c:pt>
                <c:pt idx="8">
                  <c:v>56</c:v>
                </c:pt>
                <c:pt idx="9">
                  <c:v>61</c:v>
                </c:pt>
                <c:pt idx="10">
                  <c:v>67</c:v>
                </c:pt>
                <c:pt idx="12">
                  <c:v>53</c:v>
                </c:pt>
                <c:pt idx="13">
                  <c:v>61</c:v>
                </c:pt>
                <c:pt idx="14">
                  <c:v>62</c:v>
                </c:pt>
              </c:numCache>
            </c:numRef>
          </c:val>
          <c:extLst>
            <c:ext xmlns:c16="http://schemas.microsoft.com/office/drawing/2014/chart" uri="{C3380CC4-5D6E-409C-BE32-E72D297353CC}">
              <c16:uniqueId val="{00000000-F613-4D9E-B547-7440C2CA44B0}"/>
            </c:ext>
          </c:extLst>
        </c:ser>
        <c:dLbls>
          <c:showLegendKey val="0"/>
          <c:showVal val="1"/>
          <c:showCatName val="0"/>
          <c:showSerName val="0"/>
          <c:showPercent val="0"/>
          <c:showBubbleSize val="0"/>
        </c:dLbls>
        <c:gapWidth val="7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1564353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s-C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Costa Rica</c:v>
                </c:pt>
                <c:pt idx="2">
                  <c:v>Venezuela</c:v>
                </c:pt>
                <c:pt idx="3">
                  <c:v>Panamá</c:v>
                </c:pt>
                <c:pt idx="4">
                  <c:v>Uruguay</c:v>
                </c:pt>
                <c:pt idx="5">
                  <c:v>Argentina</c:v>
                </c:pt>
                <c:pt idx="6">
                  <c:v>Chile</c:v>
                </c:pt>
                <c:pt idx="7">
                  <c:v>Colombia</c:v>
                </c:pt>
                <c:pt idx="8">
                  <c:v>Bolivia</c:v>
                </c:pt>
                <c:pt idx="9">
                  <c:v>El Salvador</c:v>
                </c:pt>
                <c:pt idx="10">
                  <c:v>Brasil</c:v>
                </c:pt>
                <c:pt idx="11">
                  <c:v>Rep. Dominicana</c:v>
                </c:pt>
                <c:pt idx="12">
                  <c:v>México</c:v>
                </c:pt>
                <c:pt idx="13">
                  <c:v>Honduras</c:v>
                </c:pt>
                <c:pt idx="14">
                  <c:v>Perú</c:v>
                </c:pt>
                <c:pt idx="15">
                  <c:v>Ecuador</c:v>
                </c:pt>
                <c:pt idx="16">
                  <c:v>Guatemala</c:v>
                </c:pt>
                <c:pt idx="17">
                  <c:v>Paraguay</c:v>
                </c:pt>
              </c:strCache>
            </c:strRef>
          </c:cat>
          <c:val>
            <c:numRef>
              <c:f>Sheet1!$B$2:$B$19</c:f>
              <c:numCache>
                <c:formatCode>0</c:formatCode>
                <c:ptCount val="18"/>
                <c:pt idx="0">
                  <c:v>34.688676796102811</c:v>
                </c:pt>
                <c:pt idx="1">
                  <c:v>11.8</c:v>
                </c:pt>
                <c:pt idx="2">
                  <c:v>19.47536655858147</c:v>
                </c:pt>
                <c:pt idx="3">
                  <c:v>19.5</c:v>
                </c:pt>
                <c:pt idx="4">
                  <c:v>25.416666666666664</c:v>
                </c:pt>
                <c:pt idx="5">
                  <c:v>26.363908465075443</c:v>
                </c:pt>
                <c:pt idx="6">
                  <c:v>28.097298831851266</c:v>
                </c:pt>
                <c:pt idx="7">
                  <c:v>28.901117545520975</c:v>
                </c:pt>
                <c:pt idx="8">
                  <c:v>28.916666666666668</c:v>
                </c:pt>
                <c:pt idx="9">
                  <c:v>32.200000000000003</c:v>
                </c:pt>
                <c:pt idx="10">
                  <c:v>32.308970099667775</c:v>
                </c:pt>
                <c:pt idx="11">
                  <c:v>37.299999999999997</c:v>
                </c:pt>
                <c:pt idx="12">
                  <c:v>41.661708159785583</c:v>
                </c:pt>
                <c:pt idx="13">
                  <c:v>42.878113331849065</c:v>
                </c:pt>
                <c:pt idx="14">
                  <c:v>44.083333333333336</c:v>
                </c:pt>
                <c:pt idx="15">
                  <c:v>50.333333333333343</c:v>
                </c:pt>
                <c:pt idx="16">
                  <c:v>54.500000000000007</c:v>
                </c:pt>
                <c:pt idx="17">
                  <c:v>64.166666666666671</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1570713817022875"/>
          <c:h val="0.81678856169197223"/>
        </c:manualLayout>
      </c:layout>
      <c:lineChart>
        <c:grouping val="standard"/>
        <c:varyColors val="0"/>
        <c:ser>
          <c:idx val="1"/>
          <c:order val="0"/>
          <c:tx>
            <c:strRef>
              <c:f>Sheet1!$A$2</c:f>
              <c:strCache>
                <c:ptCount val="1"/>
                <c:pt idx="0">
                  <c:v>Apoyaría a un gobierno militar en reemplazo del gobierno democrático, si las cosas se ponen dificiles</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0-BEFE-451B-9320-4AFB97E38738}"/>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2004</c:v>
                </c:pt>
                <c:pt idx="1">
                  <c:v>2005</c:v>
                </c:pt>
                <c:pt idx="2">
                  <c:v>2009</c:v>
                </c:pt>
                <c:pt idx="3">
                  <c:v>2010</c:v>
                </c:pt>
                <c:pt idx="4">
                  <c:v>2011</c:v>
                </c:pt>
                <c:pt idx="5">
                  <c:v>2020</c:v>
                </c:pt>
                <c:pt idx="6">
                  <c:v>2023</c:v>
                </c:pt>
              </c:strCache>
            </c:strRef>
          </c:cat>
          <c:val>
            <c:numRef>
              <c:f>Sheet1!$B$2:$H$2</c:f>
              <c:numCache>
                <c:formatCode>###0</c:formatCode>
                <c:ptCount val="7"/>
                <c:pt idx="0">
                  <c:v>24.480428851347767</c:v>
                </c:pt>
                <c:pt idx="1">
                  <c:v>29.56274669982054</c:v>
                </c:pt>
                <c:pt idx="2">
                  <c:v>24.240064602810918</c:v>
                </c:pt>
                <c:pt idx="3">
                  <c:v>25.16124611291454</c:v>
                </c:pt>
                <c:pt idx="4">
                  <c:v>27.17109360252298</c:v>
                </c:pt>
                <c:pt idx="5">
                  <c:v>31</c:v>
                </c:pt>
                <c:pt idx="6">
                  <c:v>35</c:v>
                </c:pt>
              </c:numCache>
            </c:numRef>
          </c:val>
          <c:smooth val="0"/>
          <c:extLst>
            <c:ext xmlns:c16="http://schemas.microsoft.com/office/drawing/2014/chart" uri="{C3380CC4-5D6E-409C-BE32-E72D297353CC}">
              <c16:uniqueId val="{00000001-BEFE-451B-9320-4AFB97E38738}"/>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0" vert="horz"/>
          <a:lstStyle/>
          <a:p>
            <a:pPr>
              <a:defRPr/>
            </a:pPr>
            <a:endParaRPr lang="es-CL"/>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es-CL"/>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72409812747357E-2"/>
          <c:y val="4.9774792893368502E-2"/>
          <c:w val="0.91402397495980647"/>
          <c:h val="0.86519196084176242"/>
        </c:manualLayout>
      </c:layout>
      <c:lineChart>
        <c:grouping val="standard"/>
        <c:varyColors val="0"/>
        <c:ser>
          <c:idx val="1"/>
          <c:order val="0"/>
          <c:tx>
            <c:strRef>
              <c:f>Sheet1!$B$1</c:f>
              <c:strCache>
                <c:ptCount val="1"/>
                <c:pt idx="0">
                  <c:v>Latinoamérica</c:v>
                </c:pt>
              </c:strCache>
            </c:strRef>
          </c:tx>
          <c:spPr>
            <a:ln>
              <a:solidFill>
                <a:srgbClr val="0B00EC"/>
              </a:solidFill>
            </a:ln>
          </c:spPr>
          <c:marker>
            <c:spPr>
              <a:solidFill>
                <a:srgbClr val="0B00EC"/>
              </a:solidFill>
              <a:ln>
                <a:solidFill>
                  <a:srgbClr val="0B00EC"/>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2009</c:v>
                </c:pt>
                <c:pt idx="1">
                  <c:v>2010</c:v>
                </c:pt>
                <c:pt idx="2">
                  <c:v>2023</c:v>
                </c:pt>
              </c:numCache>
            </c:numRef>
          </c:cat>
          <c:val>
            <c:numRef>
              <c:f>Sheet1!$B$2:$B$4</c:f>
              <c:numCache>
                <c:formatCode>0</c:formatCode>
                <c:ptCount val="3"/>
                <c:pt idx="0">
                  <c:v>52</c:v>
                </c:pt>
                <c:pt idx="1">
                  <c:v>56</c:v>
                </c:pt>
                <c:pt idx="2">
                  <c:v>49</c:v>
                </c:pt>
              </c:numCache>
            </c:numRef>
          </c:val>
          <c:smooth val="0"/>
          <c:extLst>
            <c:ext xmlns:c16="http://schemas.microsoft.com/office/drawing/2014/chart" uri="{C3380CC4-5D6E-409C-BE32-E72D297353CC}">
              <c16:uniqueId val="{00000000-BDEE-4A6E-8C41-E8D585EDDC5E}"/>
            </c:ext>
          </c:extLst>
        </c:ser>
        <c:dLbls>
          <c:showLegendKey val="0"/>
          <c:showVal val="1"/>
          <c:showCatName val="0"/>
          <c:showSerName val="0"/>
          <c:showPercent val="0"/>
          <c:showBubbleSize val="0"/>
        </c:dLbls>
        <c:marker val="1"/>
        <c:smooth val="0"/>
        <c:axId val="-326052736"/>
        <c:axId val="18262864"/>
      </c:lineChart>
      <c:catAx>
        <c:axId val="-326052736"/>
        <c:scaling>
          <c:orientation val="minMax"/>
        </c:scaling>
        <c:delete val="0"/>
        <c:axPos val="b"/>
        <c:numFmt formatCode="General" sourceLinked="1"/>
        <c:majorTickMark val="out"/>
        <c:minorTickMark val="none"/>
        <c:tickLblPos val="nextTo"/>
        <c:txPr>
          <a:bodyPr rot="0" vert="horz"/>
          <a:lstStyle/>
          <a:p>
            <a:pPr>
              <a:defRPr sz="1200"/>
            </a:pPr>
            <a:endParaRPr lang="es-CL"/>
          </a:p>
        </c:txPr>
        <c:crossAx val="18262864"/>
        <c:crosses val="autoZero"/>
        <c:auto val="0"/>
        <c:lblAlgn val="ctr"/>
        <c:lblOffset val="100"/>
        <c:tickLblSkip val="1"/>
        <c:tickMarkSkip val="1"/>
        <c:noMultiLvlLbl val="0"/>
      </c:catAx>
      <c:valAx>
        <c:axId val="18262864"/>
        <c:scaling>
          <c:orientation val="minMax"/>
          <c:max val="100"/>
          <c:min val="0"/>
        </c:scaling>
        <c:delete val="0"/>
        <c:axPos val="l"/>
        <c:numFmt formatCode="0" sourceLinked="1"/>
        <c:majorTickMark val="out"/>
        <c:minorTickMark val="none"/>
        <c:tickLblPos val="nextTo"/>
        <c:txPr>
          <a:bodyPr rot="0" vert="horz"/>
          <a:lstStyle/>
          <a:p>
            <a:pPr>
              <a:defRPr/>
            </a:pPr>
            <a:endParaRPr lang="es-CL"/>
          </a:p>
        </c:txPr>
        <c:crossAx val="-326052736"/>
        <c:crosses val="autoZero"/>
        <c:crossBetween val="between"/>
        <c:majorUnit val="20"/>
      </c:valAx>
      <c:spPr>
        <a:ln>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91F5-44CC-8587-53378CC2F5F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Honduras</c:v>
                </c:pt>
                <c:pt idx="2">
                  <c:v>Venezuela</c:v>
                </c:pt>
                <c:pt idx="3">
                  <c:v>Guatemala</c:v>
                </c:pt>
                <c:pt idx="4">
                  <c:v>Ecuador</c:v>
                </c:pt>
                <c:pt idx="5">
                  <c:v>Paraguay</c:v>
                </c:pt>
                <c:pt idx="6">
                  <c:v>Perú</c:v>
                </c:pt>
                <c:pt idx="7">
                  <c:v>Panamá</c:v>
                </c:pt>
                <c:pt idx="8">
                  <c:v>Colombia</c:v>
                </c:pt>
                <c:pt idx="9">
                  <c:v>Rep. Dominicana</c:v>
                </c:pt>
                <c:pt idx="10">
                  <c:v>Bolivia</c:v>
                </c:pt>
                <c:pt idx="11">
                  <c:v>El Salvador</c:v>
                </c:pt>
                <c:pt idx="12">
                  <c:v>Brasil</c:v>
                </c:pt>
                <c:pt idx="13">
                  <c:v>Costa Rica</c:v>
                </c:pt>
                <c:pt idx="14">
                  <c:v>México</c:v>
                </c:pt>
                <c:pt idx="15">
                  <c:v>Uruguay</c:v>
                </c:pt>
                <c:pt idx="16">
                  <c:v>Chile</c:v>
                </c:pt>
                <c:pt idx="17">
                  <c:v>Argentina</c:v>
                </c:pt>
              </c:strCache>
            </c:strRef>
          </c:cat>
          <c:val>
            <c:numRef>
              <c:f>Sheet1!$B$2:$B$19</c:f>
              <c:numCache>
                <c:formatCode>0</c:formatCode>
                <c:ptCount val="18"/>
                <c:pt idx="0">
                  <c:v>48.837100164824207</c:v>
                </c:pt>
                <c:pt idx="1">
                  <c:v>21.149957529906494</c:v>
                </c:pt>
                <c:pt idx="2">
                  <c:v>34.48131092282248</c:v>
                </c:pt>
                <c:pt idx="3">
                  <c:v>36.799999999999997</c:v>
                </c:pt>
                <c:pt idx="4">
                  <c:v>36.833333333333336</c:v>
                </c:pt>
                <c:pt idx="5">
                  <c:v>37</c:v>
                </c:pt>
                <c:pt idx="6">
                  <c:v>42.333333333333336</c:v>
                </c:pt>
                <c:pt idx="7">
                  <c:v>43.7</c:v>
                </c:pt>
                <c:pt idx="8">
                  <c:v>46.000488544001641</c:v>
                </c:pt>
                <c:pt idx="9">
                  <c:v>47.6</c:v>
                </c:pt>
                <c:pt idx="10">
                  <c:v>47.833333333333336</c:v>
                </c:pt>
                <c:pt idx="11">
                  <c:v>49</c:v>
                </c:pt>
                <c:pt idx="12">
                  <c:v>49.169435215946841</c:v>
                </c:pt>
                <c:pt idx="13">
                  <c:v>55.000000000000007</c:v>
                </c:pt>
                <c:pt idx="14">
                  <c:v>61.132139624886996</c:v>
                </c:pt>
                <c:pt idx="15">
                  <c:v>67.5</c:v>
                </c:pt>
                <c:pt idx="16">
                  <c:v>73.797762973171231</c:v>
                </c:pt>
                <c:pt idx="17">
                  <c:v>74.800685695627351</c:v>
                </c:pt>
              </c:numCache>
            </c:numRef>
          </c:val>
          <c:extLst>
            <c:ext xmlns:c16="http://schemas.microsoft.com/office/drawing/2014/chart" uri="{C3380CC4-5D6E-409C-BE32-E72D297353CC}">
              <c16:uniqueId val="{00000001-91F5-44CC-8587-53378CC2F5FA}"/>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3005461438936E-2"/>
          <c:y val="2.9886035156417134E-2"/>
          <c:w val="0.89381376496924958"/>
          <c:h val="0.90189222520346124"/>
        </c:manualLayout>
      </c:layout>
      <c:barChart>
        <c:barDir val="bar"/>
        <c:grouping val="clustered"/>
        <c:varyColors val="0"/>
        <c:ser>
          <c:idx val="0"/>
          <c:order val="0"/>
          <c:tx>
            <c:strRef>
              <c:f>Hoja1!$B$1</c:f>
              <c:strCache>
                <c:ptCount val="1"/>
                <c:pt idx="0">
                  <c:v>2023</c:v>
                </c:pt>
              </c:strCache>
            </c:strRef>
          </c:tx>
          <c:spPr>
            <a:solidFill>
              <a:srgbClr val="0000FF"/>
            </a:solidFill>
            <a:ln w="19050">
              <a:solidFill>
                <a:schemeClr val="lt1"/>
              </a:solidFill>
            </a:ln>
            <a:effectLst/>
          </c:spPr>
          <c:invertIfNegative val="0"/>
          <c:dPt>
            <c:idx val="0"/>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1-299C-4FE8-BBE3-9A7D426910D7}"/>
              </c:ext>
            </c:extLst>
          </c:dPt>
          <c:dPt>
            <c:idx val="1"/>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3-299C-4FE8-BBE3-9A7D426910D7}"/>
              </c:ext>
            </c:extLst>
          </c:dPt>
          <c:dPt>
            <c:idx val="2"/>
            <c:invertIfNegative val="0"/>
            <c:bubble3D val="0"/>
            <c:extLst>
              <c:ext xmlns:c16="http://schemas.microsoft.com/office/drawing/2014/chart" uri="{C3380CC4-5D6E-409C-BE32-E72D297353CC}">
                <c16:uniqueId val="{00000005-299C-4FE8-BBE3-9A7D426910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De acuerdo</c:v>
                </c:pt>
                <c:pt idx="1">
                  <c:v>En desacuerdo</c:v>
                </c:pt>
                <c:pt idx="2">
                  <c:v>Ns-Nr</c:v>
                </c:pt>
              </c:strCache>
            </c:strRef>
          </c:cat>
          <c:val>
            <c:numRef>
              <c:f>Hoja1!$B$2:$B$4</c:f>
              <c:numCache>
                <c:formatCode>General</c:formatCode>
                <c:ptCount val="3"/>
                <c:pt idx="0">
                  <c:v>21</c:v>
                </c:pt>
                <c:pt idx="1">
                  <c:v>77</c:v>
                </c:pt>
                <c:pt idx="2">
                  <c:v>2</c:v>
                </c:pt>
              </c:numCache>
            </c:numRef>
          </c:val>
          <c:extLst>
            <c:ext xmlns:c16="http://schemas.microsoft.com/office/drawing/2014/chart" uri="{C3380CC4-5D6E-409C-BE32-E72D297353CC}">
              <c16:uniqueId val="{00000006-299C-4FE8-BBE3-9A7D426910D7}"/>
            </c:ext>
          </c:extLst>
        </c:ser>
        <c:dLbls>
          <c:showLegendKey val="0"/>
          <c:showVal val="0"/>
          <c:showCatName val="0"/>
          <c:showSerName val="0"/>
          <c:showPercent val="0"/>
          <c:showBubbleSize val="0"/>
        </c:dLbls>
        <c:gapWidth val="100"/>
        <c:axId val="213440335"/>
        <c:axId val="213438607"/>
      </c:barChart>
      <c:valAx>
        <c:axId val="213438607"/>
        <c:scaling>
          <c:orientation val="minMax"/>
          <c:max val="100"/>
        </c:scaling>
        <c:delete val="0"/>
        <c:axPos val="b"/>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213440335"/>
        <c:crosses val="max"/>
        <c:crossBetween val="between"/>
      </c:valAx>
      <c:catAx>
        <c:axId val="213440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2134386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C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000FF"/>
            </a:solidFill>
          </c:spPr>
          <c:invertIfNegative val="0"/>
          <c:dPt>
            <c:idx val="2"/>
            <c:invertIfNegative val="0"/>
            <c:bubble3D val="0"/>
            <c:extLst>
              <c:ext xmlns:c16="http://schemas.microsoft.com/office/drawing/2014/chart" uri="{C3380CC4-5D6E-409C-BE32-E72D297353CC}">
                <c16:uniqueId val="{00000000-9F63-40FB-A8A2-2B3CF035167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Perú</c:v>
                </c:pt>
                <c:pt idx="2">
                  <c:v>Panamá</c:v>
                </c:pt>
                <c:pt idx="3">
                  <c:v>Colombia</c:v>
                </c:pt>
                <c:pt idx="4">
                  <c:v>Ecuador</c:v>
                </c:pt>
                <c:pt idx="5">
                  <c:v>Paraguay</c:v>
                </c:pt>
                <c:pt idx="6">
                  <c:v>Costa Rica</c:v>
                </c:pt>
                <c:pt idx="7">
                  <c:v>Chile</c:v>
                </c:pt>
                <c:pt idx="8">
                  <c:v>Guatemala</c:v>
                </c:pt>
                <c:pt idx="9">
                  <c:v>Venezuela</c:v>
                </c:pt>
                <c:pt idx="10">
                  <c:v>Bolivia</c:v>
                </c:pt>
                <c:pt idx="11">
                  <c:v>Argentina</c:v>
                </c:pt>
                <c:pt idx="12">
                  <c:v>Honduras</c:v>
                </c:pt>
                <c:pt idx="13">
                  <c:v>Rep. Dominicana</c:v>
                </c:pt>
                <c:pt idx="14">
                  <c:v>Brasil</c:v>
                </c:pt>
                <c:pt idx="15">
                  <c:v>El Salvador</c:v>
                </c:pt>
                <c:pt idx="16">
                  <c:v>México</c:v>
                </c:pt>
                <c:pt idx="17">
                  <c:v>Uruguay</c:v>
                </c:pt>
              </c:strCache>
            </c:strRef>
          </c:cat>
          <c:val>
            <c:numRef>
              <c:f>Sheet1!$B$2:$B$19</c:f>
              <c:numCache>
                <c:formatCode>0</c:formatCode>
                <c:ptCount val="18"/>
                <c:pt idx="0">
                  <c:v>20.838239614413631</c:v>
                </c:pt>
                <c:pt idx="1">
                  <c:v>8.75</c:v>
                </c:pt>
                <c:pt idx="2">
                  <c:v>11.8</c:v>
                </c:pt>
                <c:pt idx="3">
                  <c:v>13.334483969961417</c:v>
                </c:pt>
                <c:pt idx="4">
                  <c:v>13.666666666666666</c:v>
                </c:pt>
                <c:pt idx="5">
                  <c:v>15.916666666666664</c:v>
                </c:pt>
                <c:pt idx="6">
                  <c:v>17</c:v>
                </c:pt>
                <c:pt idx="7">
                  <c:v>17.743866724072141</c:v>
                </c:pt>
                <c:pt idx="8">
                  <c:v>17.8</c:v>
                </c:pt>
                <c:pt idx="9">
                  <c:v>17.840867890501396</c:v>
                </c:pt>
                <c:pt idx="10">
                  <c:v>20</c:v>
                </c:pt>
                <c:pt idx="11">
                  <c:v>20.139588038420452</c:v>
                </c:pt>
                <c:pt idx="12">
                  <c:v>22.455975403145803</c:v>
                </c:pt>
                <c:pt idx="13">
                  <c:v>25</c:v>
                </c:pt>
                <c:pt idx="14">
                  <c:v>26.993355481727576</c:v>
                </c:pt>
                <c:pt idx="15">
                  <c:v>31.900000000000002</c:v>
                </c:pt>
                <c:pt idx="16">
                  <c:v>35.781585688832429</c:v>
                </c:pt>
                <c:pt idx="17">
                  <c:v>38.25</c:v>
                </c:pt>
              </c:numCache>
            </c:numRef>
          </c:val>
          <c:extLst>
            <c:ext xmlns:c16="http://schemas.microsoft.com/office/drawing/2014/chart" uri="{C3380CC4-5D6E-409C-BE32-E72D297353CC}">
              <c16:uniqueId val="{00000001-9F63-40FB-A8A2-2B3CF0351679}"/>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Honduras</c:v>
                </c:pt>
                <c:pt idx="2">
                  <c:v>Guatemala</c:v>
                </c:pt>
                <c:pt idx="3">
                  <c:v>México</c:v>
                </c:pt>
                <c:pt idx="4">
                  <c:v>Ecuador</c:v>
                </c:pt>
                <c:pt idx="5">
                  <c:v>Paraguay</c:v>
                </c:pt>
                <c:pt idx="6">
                  <c:v>Panamá</c:v>
                </c:pt>
                <c:pt idx="7">
                  <c:v>Brasil</c:v>
                </c:pt>
                <c:pt idx="8">
                  <c:v>El Salvador</c:v>
                </c:pt>
                <c:pt idx="9">
                  <c:v>Colombia</c:v>
                </c:pt>
                <c:pt idx="10">
                  <c:v>Rep. Dominicana</c:v>
                </c:pt>
                <c:pt idx="11">
                  <c:v>Perú</c:v>
                </c:pt>
                <c:pt idx="12">
                  <c:v>Bolivia</c:v>
                </c:pt>
                <c:pt idx="13">
                  <c:v>Costa Rica</c:v>
                </c:pt>
                <c:pt idx="14">
                  <c:v>Venezuela</c:v>
                </c:pt>
                <c:pt idx="15">
                  <c:v>Chile</c:v>
                </c:pt>
                <c:pt idx="16">
                  <c:v>Argentina</c:v>
                </c:pt>
                <c:pt idx="17">
                  <c:v>Uruguay</c:v>
                </c:pt>
              </c:strCache>
            </c:strRef>
          </c:cat>
          <c:val>
            <c:numRef>
              <c:f>Sheet1!$B$2:$B$19</c:f>
              <c:numCache>
                <c:formatCode>#,##0</c:formatCode>
                <c:ptCount val="18"/>
                <c:pt idx="0">
                  <c:v>49</c:v>
                </c:pt>
                <c:pt idx="1">
                  <c:v>30.144025316855497</c:v>
                </c:pt>
                <c:pt idx="2">
                  <c:v>37.1</c:v>
                </c:pt>
                <c:pt idx="3">
                  <c:v>42.943516049191501</c:v>
                </c:pt>
                <c:pt idx="4">
                  <c:v>32.916666666666664</c:v>
                </c:pt>
                <c:pt idx="5">
                  <c:v>44</c:v>
                </c:pt>
                <c:pt idx="6">
                  <c:v>35</c:v>
                </c:pt>
                <c:pt idx="7">
                  <c:v>39.700996677740861</c:v>
                </c:pt>
                <c:pt idx="8">
                  <c:v>46.1</c:v>
                </c:pt>
                <c:pt idx="9">
                  <c:v>43.101297544302092</c:v>
                </c:pt>
                <c:pt idx="10">
                  <c:v>50.2</c:v>
                </c:pt>
                <c:pt idx="11">
                  <c:v>46.416666666666664</c:v>
                </c:pt>
                <c:pt idx="12">
                  <c:v>53.833333333333336</c:v>
                </c:pt>
                <c:pt idx="13">
                  <c:v>66.7</c:v>
                </c:pt>
                <c:pt idx="14">
                  <c:v>68.637836763131133</c:v>
                </c:pt>
                <c:pt idx="15">
                  <c:v>60.426472161357715</c:v>
                </c:pt>
                <c:pt idx="16">
                  <c:v>55</c:v>
                </c:pt>
                <c:pt idx="17">
                  <c:v>74</c:v>
                </c:pt>
              </c:numCache>
            </c:numRef>
          </c:val>
          <c:extLst>
            <c:ext xmlns:c16="http://schemas.microsoft.com/office/drawing/2014/chart" uri="{C3380CC4-5D6E-409C-BE32-E72D297353CC}">
              <c16:uniqueId val="{00000001-68BC-4E4F-A44C-E913CFE43A83}"/>
            </c:ext>
          </c:extLst>
        </c:ser>
        <c:ser>
          <c:idx val="1"/>
          <c:order val="1"/>
          <c:tx>
            <c:strRef>
              <c:f>Sheet1!$C$1</c:f>
              <c:strCache>
                <c:ptCount val="1"/>
                <c:pt idx="0">
                  <c:v>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Honduras</c:v>
                </c:pt>
                <c:pt idx="2">
                  <c:v>Guatemala</c:v>
                </c:pt>
                <c:pt idx="3">
                  <c:v>México</c:v>
                </c:pt>
                <c:pt idx="4">
                  <c:v>Ecuador</c:v>
                </c:pt>
                <c:pt idx="5">
                  <c:v>Paraguay</c:v>
                </c:pt>
                <c:pt idx="6">
                  <c:v>Panamá</c:v>
                </c:pt>
                <c:pt idx="7">
                  <c:v>Brasil</c:v>
                </c:pt>
                <c:pt idx="8">
                  <c:v>El Salvador</c:v>
                </c:pt>
                <c:pt idx="9">
                  <c:v>Colombia</c:v>
                </c:pt>
                <c:pt idx="10">
                  <c:v>Rep. Dominicana</c:v>
                </c:pt>
                <c:pt idx="11">
                  <c:v>Perú</c:v>
                </c:pt>
                <c:pt idx="12">
                  <c:v>Bolivia</c:v>
                </c:pt>
                <c:pt idx="13">
                  <c:v>Costa Rica</c:v>
                </c:pt>
                <c:pt idx="14">
                  <c:v>Venezuela</c:v>
                </c:pt>
                <c:pt idx="15">
                  <c:v>Chile</c:v>
                </c:pt>
                <c:pt idx="16">
                  <c:v>Argentina</c:v>
                </c:pt>
                <c:pt idx="17">
                  <c:v>Uruguay</c:v>
                </c:pt>
              </c:strCache>
            </c:strRef>
          </c:cat>
          <c:val>
            <c:numRef>
              <c:f>Sheet1!$C$2:$C$19</c:f>
              <c:numCache>
                <c:formatCode>General</c:formatCode>
                <c:ptCount val="18"/>
                <c:pt idx="0">
                  <c:v>48</c:v>
                </c:pt>
                <c:pt idx="1">
                  <c:v>32</c:v>
                </c:pt>
                <c:pt idx="2">
                  <c:v>29</c:v>
                </c:pt>
                <c:pt idx="3">
                  <c:v>35</c:v>
                </c:pt>
                <c:pt idx="4">
                  <c:v>37</c:v>
                </c:pt>
                <c:pt idx="5">
                  <c:v>40</c:v>
                </c:pt>
                <c:pt idx="6" formatCode="0">
                  <c:v>46</c:v>
                </c:pt>
                <c:pt idx="7">
                  <c:v>46</c:v>
                </c:pt>
                <c:pt idx="8">
                  <c:v>46</c:v>
                </c:pt>
                <c:pt idx="9">
                  <c:v>48</c:v>
                </c:pt>
                <c:pt idx="10">
                  <c:v>48</c:v>
                </c:pt>
                <c:pt idx="11">
                  <c:v>50</c:v>
                </c:pt>
                <c:pt idx="12">
                  <c:v>51</c:v>
                </c:pt>
                <c:pt idx="13">
                  <c:v>56</c:v>
                </c:pt>
                <c:pt idx="14">
                  <c:v>57</c:v>
                </c:pt>
                <c:pt idx="15">
                  <c:v>58</c:v>
                </c:pt>
                <c:pt idx="16">
                  <c:v>62</c:v>
                </c:pt>
                <c:pt idx="17">
                  <c:v>70</c:v>
                </c:pt>
              </c:numCache>
            </c:numRef>
          </c:val>
          <c:extLst>
            <c:ext xmlns:c16="http://schemas.microsoft.com/office/drawing/2014/chart" uri="{C3380CC4-5D6E-409C-BE32-E72D297353CC}">
              <c16:uniqueId val="{00000001-FCBC-D043-8D2B-E74DCC2CC4E6}"/>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nextTo"/>
        <c:txPr>
          <a:bodyPr rot="0" vert="horz"/>
          <a:lstStyle/>
          <a:p>
            <a:pPr>
              <a:defRPr sz="1050"/>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none"/>
        <c:minorTickMark val="none"/>
        <c:tickLblPos val="nextTo"/>
        <c:txPr>
          <a:bodyPr rot="0" vert="horz"/>
          <a:lstStyle/>
          <a:p>
            <a:pPr>
              <a:defRPr/>
            </a:pPr>
            <a:endParaRPr lang="es-CL"/>
          </a:p>
        </c:txPr>
        <c:crossAx val="-323397392"/>
        <c:crosses val="autoZero"/>
        <c:crossBetween val="between"/>
        <c:majorUnit val="20"/>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000FF"/>
            </a:solidFill>
          </c:spPr>
          <c:invertIfNegative val="0"/>
          <c:dPt>
            <c:idx val="2"/>
            <c:invertIfNegative val="0"/>
            <c:bubble3D val="0"/>
            <c:extLst>
              <c:ext xmlns:c16="http://schemas.microsoft.com/office/drawing/2014/chart" uri="{C3380CC4-5D6E-409C-BE32-E72D297353CC}">
                <c16:uniqueId val="{00000000-E5DD-4CFA-8E18-809DB3FB6AB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Uruguay</c:v>
                </c:pt>
                <c:pt idx="2">
                  <c:v>México</c:v>
                </c:pt>
                <c:pt idx="3">
                  <c:v>El Salvador</c:v>
                </c:pt>
                <c:pt idx="4">
                  <c:v>Brasil</c:v>
                </c:pt>
                <c:pt idx="5">
                  <c:v>Honduras</c:v>
                </c:pt>
                <c:pt idx="6">
                  <c:v>Rep. Dominicana</c:v>
                </c:pt>
                <c:pt idx="7">
                  <c:v>Argentina</c:v>
                </c:pt>
                <c:pt idx="8">
                  <c:v>Bolivia</c:v>
                </c:pt>
                <c:pt idx="9">
                  <c:v>Costa Rica</c:v>
                </c:pt>
                <c:pt idx="10">
                  <c:v>Chile</c:v>
                </c:pt>
                <c:pt idx="11">
                  <c:v>Venezuela</c:v>
                </c:pt>
                <c:pt idx="12">
                  <c:v>Guatemala</c:v>
                </c:pt>
                <c:pt idx="13">
                  <c:v>Paraguay</c:v>
                </c:pt>
                <c:pt idx="14">
                  <c:v>Colombia</c:v>
                </c:pt>
                <c:pt idx="15">
                  <c:v>Ecuador</c:v>
                </c:pt>
                <c:pt idx="16">
                  <c:v>Panamá</c:v>
                </c:pt>
                <c:pt idx="17">
                  <c:v>Perú</c:v>
                </c:pt>
              </c:strCache>
            </c:strRef>
          </c:cat>
          <c:val>
            <c:numRef>
              <c:f>Sheet1!$B$2:$B$19</c:f>
              <c:numCache>
                <c:formatCode>0</c:formatCode>
                <c:ptCount val="18"/>
                <c:pt idx="0">
                  <c:v>76.514912775056573</c:v>
                </c:pt>
                <c:pt idx="1">
                  <c:v>57.75</c:v>
                </c:pt>
                <c:pt idx="2">
                  <c:v>62.141674958623625</c:v>
                </c:pt>
                <c:pt idx="3">
                  <c:v>63</c:v>
                </c:pt>
                <c:pt idx="4">
                  <c:v>69.684385382059801</c:v>
                </c:pt>
                <c:pt idx="5">
                  <c:v>72.743730036205775</c:v>
                </c:pt>
                <c:pt idx="6">
                  <c:v>74</c:v>
                </c:pt>
                <c:pt idx="7">
                  <c:v>76.060515360126288</c:v>
                </c:pt>
                <c:pt idx="8">
                  <c:v>76.916666666666671</c:v>
                </c:pt>
                <c:pt idx="9">
                  <c:v>79.400000000000006</c:v>
                </c:pt>
                <c:pt idx="10">
                  <c:v>79.6601845221914</c:v>
                </c:pt>
                <c:pt idx="11">
                  <c:v>79.93754171096532</c:v>
                </c:pt>
                <c:pt idx="12">
                  <c:v>80.2</c:v>
                </c:pt>
                <c:pt idx="13">
                  <c:v>81.916666666666671</c:v>
                </c:pt>
                <c:pt idx="14">
                  <c:v>84.228182296926519</c:v>
                </c:pt>
                <c:pt idx="15">
                  <c:v>85.25</c:v>
                </c:pt>
                <c:pt idx="16">
                  <c:v>87.3</c:v>
                </c:pt>
                <c:pt idx="17">
                  <c:v>90.166666666666671</c:v>
                </c:pt>
              </c:numCache>
            </c:numRef>
          </c:val>
          <c:extLst>
            <c:ext xmlns:c16="http://schemas.microsoft.com/office/drawing/2014/chart" uri="{C3380CC4-5D6E-409C-BE32-E72D297353CC}">
              <c16:uniqueId val="{00000001-E5DD-4CFA-8E18-809DB3FB6ABA}"/>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6.0747534317580988E-2"/>
          <c:w val="0.57867832484439596"/>
          <c:h val="0.87002940339641277"/>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Colombia</c:v>
                </c:pt>
                <c:pt idx="3">
                  <c:v>Paraguay</c:v>
                </c:pt>
                <c:pt idx="4">
                  <c:v>México</c:v>
                </c:pt>
                <c:pt idx="5">
                  <c:v>Ecuador</c:v>
                </c:pt>
                <c:pt idx="6">
                  <c:v>Chile</c:v>
                </c:pt>
                <c:pt idx="7">
                  <c:v>Honduras</c:v>
                </c:pt>
                <c:pt idx="8">
                  <c:v>Perú</c:v>
                </c:pt>
                <c:pt idx="9">
                  <c:v>Guatemala</c:v>
                </c:pt>
                <c:pt idx="10">
                  <c:v>Brasil</c:v>
                </c:pt>
                <c:pt idx="11">
                  <c:v>Bolivia</c:v>
                </c:pt>
                <c:pt idx="12">
                  <c:v>El Salvador</c:v>
                </c:pt>
                <c:pt idx="13">
                  <c:v>Argentina</c:v>
                </c:pt>
                <c:pt idx="14">
                  <c:v>Venezuela</c:v>
                </c:pt>
                <c:pt idx="15">
                  <c:v>Rep. Dominicana</c:v>
                </c:pt>
                <c:pt idx="16">
                  <c:v>Costa Rica</c:v>
                </c:pt>
                <c:pt idx="17">
                  <c:v>Uruguay</c:v>
                </c:pt>
              </c:strCache>
            </c:strRef>
          </c:cat>
          <c:val>
            <c:numRef>
              <c:f>Sheet1!$B$2:$B$19</c:f>
              <c:numCache>
                <c:formatCode>0</c:formatCode>
                <c:ptCount val="18"/>
                <c:pt idx="0">
                  <c:v>44.420461698324083</c:v>
                </c:pt>
                <c:pt idx="1">
                  <c:v>31.1</c:v>
                </c:pt>
                <c:pt idx="2">
                  <c:v>34.016988472561025</c:v>
                </c:pt>
                <c:pt idx="3">
                  <c:v>34.75</c:v>
                </c:pt>
                <c:pt idx="4">
                  <c:v>35.979925964075392</c:v>
                </c:pt>
                <c:pt idx="5">
                  <c:v>36.25</c:v>
                </c:pt>
                <c:pt idx="6">
                  <c:v>37.134858608890802</c:v>
                </c:pt>
                <c:pt idx="7">
                  <c:v>39.705805352771534</c:v>
                </c:pt>
                <c:pt idx="8">
                  <c:v>40.166666666666664</c:v>
                </c:pt>
                <c:pt idx="9">
                  <c:v>43.6</c:v>
                </c:pt>
                <c:pt idx="10">
                  <c:v>43.93687707641196</c:v>
                </c:pt>
                <c:pt idx="11">
                  <c:v>47.083333333333336</c:v>
                </c:pt>
                <c:pt idx="12">
                  <c:v>47.5</c:v>
                </c:pt>
                <c:pt idx="13">
                  <c:v>54.33049440831509</c:v>
                </c:pt>
                <c:pt idx="14">
                  <c:v>54.430947689794309</c:v>
                </c:pt>
                <c:pt idx="15">
                  <c:v>55.8</c:v>
                </c:pt>
                <c:pt idx="16">
                  <c:v>59.4</c:v>
                </c:pt>
                <c:pt idx="17">
                  <c:v>61.916666666666664</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3005461438936E-2"/>
          <c:y val="2.9886035156417134E-2"/>
          <c:w val="0.89381376496924958"/>
          <c:h val="0.90189222520346124"/>
        </c:manualLayout>
      </c:layout>
      <c:barChart>
        <c:barDir val="bar"/>
        <c:grouping val="clustered"/>
        <c:varyColors val="0"/>
        <c:ser>
          <c:idx val="0"/>
          <c:order val="0"/>
          <c:tx>
            <c:strRef>
              <c:f>Hoja1!$B$1</c:f>
              <c:strCache>
                <c:ptCount val="1"/>
                <c:pt idx="0">
                  <c:v>2023</c:v>
                </c:pt>
              </c:strCache>
            </c:strRef>
          </c:tx>
          <c:spPr>
            <a:solidFill>
              <a:srgbClr val="0000FF"/>
            </a:solidFill>
            <a:ln w="19050">
              <a:solidFill>
                <a:schemeClr val="lt1"/>
              </a:solidFill>
            </a:ln>
            <a:effectLst/>
          </c:spPr>
          <c:invertIfNegative val="0"/>
          <c:dPt>
            <c:idx val="0"/>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1-DD6B-45FE-A60C-47160E8E6410}"/>
              </c:ext>
            </c:extLst>
          </c:dPt>
          <c:dPt>
            <c:idx val="1"/>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3-DD6B-45FE-A60C-47160E8E6410}"/>
              </c:ext>
            </c:extLst>
          </c:dPt>
          <c:dPt>
            <c:idx val="2"/>
            <c:invertIfNegative val="0"/>
            <c:bubble3D val="0"/>
            <c:extLst>
              <c:ext xmlns:c16="http://schemas.microsoft.com/office/drawing/2014/chart" uri="{C3380CC4-5D6E-409C-BE32-E72D297353CC}">
                <c16:uniqueId val="{00000004-DD6B-45FE-A60C-47160E8E64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La democracia puede funcionar sin partidos</c:v>
                </c:pt>
                <c:pt idx="1">
                  <c:v>Sin partidos políticos no puede haber democracia</c:v>
                </c:pt>
                <c:pt idx="2">
                  <c:v>Ns-Nr</c:v>
                </c:pt>
              </c:strCache>
            </c:strRef>
          </c:cat>
          <c:val>
            <c:numRef>
              <c:f>Hoja1!$B$2:$B$4</c:f>
              <c:numCache>
                <c:formatCode>General</c:formatCode>
                <c:ptCount val="3"/>
                <c:pt idx="0">
                  <c:v>48</c:v>
                </c:pt>
                <c:pt idx="1">
                  <c:v>44</c:v>
                </c:pt>
                <c:pt idx="2">
                  <c:v>8</c:v>
                </c:pt>
              </c:numCache>
            </c:numRef>
          </c:val>
          <c:extLst>
            <c:ext xmlns:c16="http://schemas.microsoft.com/office/drawing/2014/chart" uri="{C3380CC4-5D6E-409C-BE32-E72D297353CC}">
              <c16:uniqueId val="{00000005-DD6B-45FE-A60C-47160E8E6410}"/>
            </c:ext>
          </c:extLst>
        </c:ser>
        <c:dLbls>
          <c:showLegendKey val="0"/>
          <c:showVal val="0"/>
          <c:showCatName val="0"/>
          <c:showSerName val="0"/>
          <c:showPercent val="0"/>
          <c:showBubbleSize val="0"/>
        </c:dLbls>
        <c:gapWidth val="100"/>
        <c:axId val="213440335"/>
        <c:axId val="213438607"/>
      </c:barChart>
      <c:valAx>
        <c:axId val="213438607"/>
        <c:scaling>
          <c:orientation val="minMax"/>
          <c:max val="100"/>
        </c:scaling>
        <c:delete val="0"/>
        <c:axPos val="b"/>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213440335"/>
        <c:crosses val="max"/>
        <c:crossBetween val="between"/>
      </c:valAx>
      <c:catAx>
        <c:axId val="213440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CL"/>
          </a:p>
        </c:txPr>
        <c:crossAx val="2134386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C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6.0747534317580988E-2"/>
          <c:w val="0.57867832484439596"/>
          <c:h val="0.87002940339641277"/>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F293-425F-A0E8-7307940094A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Uruguay</c:v>
                </c:pt>
                <c:pt idx="2">
                  <c:v>Argentina</c:v>
                </c:pt>
                <c:pt idx="3">
                  <c:v>Costa Rica</c:v>
                </c:pt>
                <c:pt idx="4">
                  <c:v>Venezuela</c:v>
                </c:pt>
                <c:pt idx="5">
                  <c:v>Rep. Dominicana</c:v>
                </c:pt>
                <c:pt idx="6">
                  <c:v>Chile</c:v>
                </c:pt>
                <c:pt idx="7">
                  <c:v>El Salvador</c:v>
                </c:pt>
                <c:pt idx="8">
                  <c:v>Brasil</c:v>
                </c:pt>
                <c:pt idx="9">
                  <c:v>Bolivia</c:v>
                </c:pt>
                <c:pt idx="10">
                  <c:v>Honduras</c:v>
                </c:pt>
                <c:pt idx="11">
                  <c:v>Guatemala</c:v>
                </c:pt>
                <c:pt idx="12">
                  <c:v>Perú</c:v>
                </c:pt>
                <c:pt idx="13">
                  <c:v>Paraguay</c:v>
                </c:pt>
                <c:pt idx="14">
                  <c:v>México</c:v>
                </c:pt>
                <c:pt idx="15">
                  <c:v>Ecuador</c:v>
                </c:pt>
                <c:pt idx="16">
                  <c:v>Colombia</c:v>
                </c:pt>
                <c:pt idx="17">
                  <c:v>Panamá</c:v>
                </c:pt>
              </c:strCache>
            </c:strRef>
          </c:cat>
          <c:val>
            <c:numRef>
              <c:f>Sheet1!$B$2:$B$19</c:f>
              <c:numCache>
                <c:formatCode>0</c:formatCode>
                <c:ptCount val="18"/>
                <c:pt idx="0">
                  <c:v>47.867285444937934</c:v>
                </c:pt>
                <c:pt idx="1">
                  <c:v>33.666666666666664</c:v>
                </c:pt>
                <c:pt idx="2">
                  <c:v>33.842616527440974</c:v>
                </c:pt>
                <c:pt idx="3">
                  <c:v>35.700000000000003</c:v>
                </c:pt>
                <c:pt idx="4">
                  <c:v>38.927492544731983</c:v>
                </c:pt>
                <c:pt idx="5">
                  <c:v>42</c:v>
                </c:pt>
                <c:pt idx="6">
                  <c:v>43.067858798728203</c:v>
                </c:pt>
                <c:pt idx="7">
                  <c:v>45.2</c:v>
                </c:pt>
                <c:pt idx="8">
                  <c:v>45.348837209302324</c:v>
                </c:pt>
                <c:pt idx="9">
                  <c:v>45.5</c:v>
                </c:pt>
                <c:pt idx="10">
                  <c:v>46.814910992803895</c:v>
                </c:pt>
                <c:pt idx="11">
                  <c:v>49.7</c:v>
                </c:pt>
                <c:pt idx="12">
                  <c:v>54</c:v>
                </c:pt>
                <c:pt idx="13">
                  <c:v>57.666666666666664</c:v>
                </c:pt>
                <c:pt idx="14">
                  <c:v>58.268539398879007</c:v>
                </c:pt>
                <c:pt idx="15">
                  <c:v>59.416666666666664</c:v>
                </c:pt>
                <c:pt idx="16">
                  <c:v>59.811574104922435</c:v>
                </c:pt>
                <c:pt idx="17">
                  <c:v>63.9</c:v>
                </c:pt>
              </c:numCache>
            </c:numRef>
          </c:val>
          <c:extLst>
            <c:ext xmlns:c16="http://schemas.microsoft.com/office/drawing/2014/chart" uri="{C3380CC4-5D6E-409C-BE32-E72D297353CC}">
              <c16:uniqueId val="{00000001-F293-425F-A0E8-7307940094A7}"/>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Colombia</c:v>
                </c:pt>
                <c:pt idx="3">
                  <c:v>Paraguay</c:v>
                </c:pt>
                <c:pt idx="4">
                  <c:v>México</c:v>
                </c:pt>
                <c:pt idx="5">
                  <c:v>Ecuador</c:v>
                </c:pt>
                <c:pt idx="6">
                  <c:v>Chile</c:v>
                </c:pt>
                <c:pt idx="7">
                  <c:v>Honduras</c:v>
                </c:pt>
                <c:pt idx="8">
                  <c:v>Perú</c:v>
                </c:pt>
                <c:pt idx="9">
                  <c:v>Guatemala</c:v>
                </c:pt>
                <c:pt idx="10">
                  <c:v>Brasil</c:v>
                </c:pt>
                <c:pt idx="11">
                  <c:v>Bolivia</c:v>
                </c:pt>
                <c:pt idx="12">
                  <c:v>El Salvador</c:v>
                </c:pt>
                <c:pt idx="13">
                  <c:v>Argentina</c:v>
                </c:pt>
                <c:pt idx="14">
                  <c:v>Venezuela</c:v>
                </c:pt>
                <c:pt idx="15">
                  <c:v>Rep. Dominicana</c:v>
                </c:pt>
                <c:pt idx="16">
                  <c:v>Costa Rica</c:v>
                </c:pt>
                <c:pt idx="17">
                  <c:v>Uruguay</c:v>
                </c:pt>
              </c:strCache>
            </c:strRef>
          </c:cat>
          <c:val>
            <c:numRef>
              <c:f>Sheet1!$B$2:$B$19</c:f>
              <c:numCache>
                <c:formatCode>0</c:formatCode>
                <c:ptCount val="18"/>
                <c:pt idx="0">
                  <c:v>44.420461698324083</c:v>
                </c:pt>
                <c:pt idx="1">
                  <c:v>31.1</c:v>
                </c:pt>
                <c:pt idx="2">
                  <c:v>34.016988472561025</c:v>
                </c:pt>
                <c:pt idx="3">
                  <c:v>34.75</c:v>
                </c:pt>
                <c:pt idx="4">
                  <c:v>35.979925964075392</c:v>
                </c:pt>
                <c:pt idx="5">
                  <c:v>36.25</c:v>
                </c:pt>
                <c:pt idx="6">
                  <c:v>37.134858608890802</c:v>
                </c:pt>
                <c:pt idx="7">
                  <c:v>39.705805352771534</c:v>
                </c:pt>
                <c:pt idx="8">
                  <c:v>40.166666666666664</c:v>
                </c:pt>
                <c:pt idx="9">
                  <c:v>43.6</c:v>
                </c:pt>
                <c:pt idx="10">
                  <c:v>43.93687707641196</c:v>
                </c:pt>
                <c:pt idx="11">
                  <c:v>47.083333333333336</c:v>
                </c:pt>
                <c:pt idx="12">
                  <c:v>47.5</c:v>
                </c:pt>
                <c:pt idx="13">
                  <c:v>54.33049440831509</c:v>
                </c:pt>
                <c:pt idx="14">
                  <c:v>54.430947689794309</c:v>
                </c:pt>
                <c:pt idx="15">
                  <c:v>55.8</c:v>
                </c:pt>
                <c:pt idx="16">
                  <c:v>59.4</c:v>
                </c:pt>
                <c:pt idx="17">
                  <c:v>61.916666666666664</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1570713817022875"/>
          <c:h val="0.81678856169197223"/>
        </c:manualLayout>
      </c:layout>
      <c:lineChart>
        <c:grouping val="standard"/>
        <c:varyColors val="0"/>
        <c:ser>
          <c:idx val="1"/>
          <c:order val="0"/>
          <c:tx>
            <c:strRef>
              <c:f>Sheet1!$A$2</c:f>
              <c:strCache>
                <c:ptCount val="1"/>
                <c:pt idx="0">
                  <c:v>Sin partidos políticos no puede haber democracia</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0-BEFE-451B-9320-4AFB97E38738}"/>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12"/>
                <c:pt idx="0">
                  <c:v>1997</c:v>
                </c:pt>
                <c:pt idx="1">
                  <c:v>2000</c:v>
                </c:pt>
                <c:pt idx="2">
                  <c:v>2001</c:v>
                </c:pt>
                <c:pt idx="3">
                  <c:v>2002</c:v>
                </c:pt>
                <c:pt idx="4">
                  <c:v>2005</c:v>
                </c:pt>
                <c:pt idx="5">
                  <c:v>2006</c:v>
                </c:pt>
                <c:pt idx="6">
                  <c:v>2008</c:v>
                </c:pt>
                <c:pt idx="7">
                  <c:v>2009</c:v>
                </c:pt>
                <c:pt idx="8">
                  <c:v>2010</c:v>
                </c:pt>
                <c:pt idx="9">
                  <c:v>2011</c:v>
                </c:pt>
                <c:pt idx="10">
                  <c:v>2013</c:v>
                </c:pt>
                <c:pt idx="11">
                  <c:v>2023</c:v>
                </c:pt>
              </c:numCache>
            </c:numRef>
          </c:cat>
          <c:val>
            <c:numRef>
              <c:f>Sheet1!$B$2:$M$2</c:f>
              <c:numCache>
                <c:formatCode>###0</c:formatCode>
                <c:ptCount val="12"/>
                <c:pt idx="0">
                  <c:v>62</c:v>
                </c:pt>
                <c:pt idx="1">
                  <c:v>57</c:v>
                </c:pt>
                <c:pt idx="2">
                  <c:v>49</c:v>
                </c:pt>
                <c:pt idx="3">
                  <c:v>52</c:v>
                </c:pt>
                <c:pt idx="4">
                  <c:v>54</c:v>
                </c:pt>
                <c:pt idx="5">
                  <c:v>55</c:v>
                </c:pt>
                <c:pt idx="6">
                  <c:v>56</c:v>
                </c:pt>
                <c:pt idx="7" formatCode="General">
                  <c:v>60</c:v>
                </c:pt>
                <c:pt idx="8" formatCode="General">
                  <c:v>59</c:v>
                </c:pt>
                <c:pt idx="9" formatCode="General">
                  <c:v>58</c:v>
                </c:pt>
                <c:pt idx="10" formatCode="General">
                  <c:v>58</c:v>
                </c:pt>
                <c:pt idx="11" formatCode="General">
                  <c:v>44</c:v>
                </c:pt>
              </c:numCache>
            </c:numRef>
          </c:val>
          <c:smooth val="0"/>
          <c:extLst>
            <c:ext xmlns:c16="http://schemas.microsoft.com/office/drawing/2014/chart" uri="{C3380CC4-5D6E-409C-BE32-E72D297353CC}">
              <c16:uniqueId val="{00000001-BEFE-451B-9320-4AFB97E38738}"/>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0" vert="horz"/>
          <a:lstStyle/>
          <a:p>
            <a:pPr>
              <a:defRPr/>
            </a:pPr>
            <a:endParaRPr lang="es-CL"/>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es-CL"/>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7203771460903E-2"/>
          <c:y val="2.8704846372566303E-2"/>
          <c:w val="0.8388917807860371"/>
          <c:h val="0.84602565937998997"/>
        </c:manualLayout>
      </c:layout>
      <c:barChart>
        <c:barDir val="bar"/>
        <c:grouping val="clustered"/>
        <c:varyColors val="0"/>
        <c:ser>
          <c:idx val="0"/>
          <c:order val="0"/>
          <c:tx>
            <c:strRef>
              <c:f>Sheet1!$B$1</c:f>
              <c:strCache>
                <c:ptCount val="1"/>
                <c:pt idx="0">
                  <c:v>Diferencia neta 2020 -2023</c:v>
                </c:pt>
              </c:strCache>
            </c:strRef>
          </c:tx>
          <c:spPr>
            <a:solidFill>
              <a:srgbClr val="00B050"/>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Venezuela</c:v>
                </c:pt>
                <c:pt idx="2">
                  <c:v>Costa Rica</c:v>
                </c:pt>
                <c:pt idx="3">
                  <c:v>México</c:v>
                </c:pt>
                <c:pt idx="4">
                  <c:v>Guatemala</c:v>
                </c:pt>
                <c:pt idx="5">
                  <c:v>Paraguay</c:v>
                </c:pt>
                <c:pt idx="6">
                  <c:v>Uruguay</c:v>
                </c:pt>
                <c:pt idx="7">
                  <c:v>Bolivia</c:v>
                </c:pt>
                <c:pt idx="8">
                  <c:v>Chile</c:v>
                </c:pt>
                <c:pt idx="9">
                  <c:v>Rep. Dominicana</c:v>
                </c:pt>
                <c:pt idx="10">
                  <c:v>El Salvador</c:v>
                </c:pt>
                <c:pt idx="11">
                  <c:v>Honduras</c:v>
                </c:pt>
                <c:pt idx="12">
                  <c:v>Ecuador</c:v>
                </c:pt>
                <c:pt idx="13">
                  <c:v>Perú</c:v>
                </c:pt>
                <c:pt idx="14">
                  <c:v>Colombia</c:v>
                </c:pt>
                <c:pt idx="15">
                  <c:v>Brasil</c:v>
                </c:pt>
                <c:pt idx="16">
                  <c:v>Argentina</c:v>
                </c:pt>
                <c:pt idx="17">
                  <c:v>Panamá</c:v>
                </c:pt>
              </c:strCache>
            </c:strRef>
          </c:cat>
          <c:val>
            <c:numRef>
              <c:f>Sheet1!$B$2:$B$19</c:f>
              <c:numCache>
                <c:formatCode>#,##0</c:formatCode>
                <c:ptCount val="18"/>
                <c:pt idx="0">
                  <c:v>-1</c:v>
                </c:pt>
                <c:pt idx="1">
                  <c:v>-12</c:v>
                </c:pt>
                <c:pt idx="2">
                  <c:v>-11</c:v>
                </c:pt>
                <c:pt idx="3">
                  <c:v>-8</c:v>
                </c:pt>
                <c:pt idx="4">
                  <c:v>-8</c:v>
                </c:pt>
                <c:pt idx="5">
                  <c:v>-4</c:v>
                </c:pt>
                <c:pt idx="6">
                  <c:v>-4</c:v>
                </c:pt>
                <c:pt idx="7">
                  <c:v>-3</c:v>
                </c:pt>
                <c:pt idx="8">
                  <c:v>-2</c:v>
                </c:pt>
                <c:pt idx="9">
                  <c:v>-2</c:v>
                </c:pt>
                <c:pt idx="10">
                  <c:v>0.10000000000000142</c:v>
                </c:pt>
                <c:pt idx="11">
                  <c:v>2</c:v>
                </c:pt>
                <c:pt idx="12">
                  <c:v>4</c:v>
                </c:pt>
                <c:pt idx="13">
                  <c:v>4</c:v>
                </c:pt>
                <c:pt idx="14">
                  <c:v>5</c:v>
                </c:pt>
                <c:pt idx="15">
                  <c:v>6</c:v>
                </c:pt>
                <c:pt idx="16">
                  <c:v>7</c:v>
                </c:pt>
                <c:pt idx="17">
                  <c:v>11</c:v>
                </c:pt>
              </c:numCache>
            </c:numRef>
          </c:val>
          <c:extLst>
            <c:ext xmlns:c16="http://schemas.microsoft.com/office/drawing/2014/chart" uri="{C3380CC4-5D6E-409C-BE32-E72D297353CC}">
              <c16:uniqueId val="{00000001-68BC-4E4F-A44C-E913CFE43A83}"/>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low"/>
        <c:txPr>
          <a:bodyPr rot="0" vert="horz" anchor="ctr" anchorCtr="0"/>
          <a:lstStyle/>
          <a:p>
            <a:pPr>
              <a:defRPr sz="1050"/>
            </a:pPr>
            <a:endParaRPr lang="es-CL"/>
          </a:p>
        </c:txPr>
        <c:crossAx val="-323395344"/>
        <c:crosses val="autoZero"/>
        <c:auto val="1"/>
        <c:lblAlgn val="ctr"/>
        <c:lblOffset val="100"/>
        <c:tickMarkSkip val="1"/>
        <c:noMultiLvlLbl val="0"/>
      </c:catAx>
      <c:valAx>
        <c:axId val="-323395344"/>
        <c:scaling>
          <c:orientation val="minMax"/>
          <c:max val="30"/>
          <c:min val="-30"/>
        </c:scaling>
        <c:delete val="0"/>
        <c:axPos val="b"/>
        <c:numFmt formatCode="#,##0" sourceLinked="1"/>
        <c:majorTickMark val="none"/>
        <c:minorTickMark val="none"/>
        <c:tickLblPos val="nextTo"/>
        <c:txPr>
          <a:bodyPr rot="0" vert="horz"/>
          <a:lstStyle/>
          <a:p>
            <a:pPr>
              <a:defRPr/>
            </a:pPr>
            <a:endParaRPr lang="es-CL"/>
          </a:p>
        </c:txPr>
        <c:crossAx val="-323397392"/>
        <c:crossesAt val="1"/>
        <c:crossBetween val="between"/>
        <c:majorUnit val="20"/>
      </c:valAx>
    </c:plotArea>
    <c:legend>
      <c:legendPos val="b"/>
      <c:layout>
        <c:manualLayout>
          <c:xMode val="edge"/>
          <c:yMode val="edge"/>
          <c:x val="0.39960497866877948"/>
          <c:y val="0.92650096360332579"/>
          <c:w val="0.27342096410780092"/>
          <c:h val="5.3918616816254608E-2"/>
        </c:manualLayout>
      </c:layout>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1978493351037052"/>
        </c:manualLayout>
      </c:layout>
      <c:barChart>
        <c:barDir val="bar"/>
        <c:grouping val="clustered"/>
        <c:varyColors val="0"/>
        <c:ser>
          <c:idx val="0"/>
          <c:order val="0"/>
          <c:tx>
            <c:strRef>
              <c:f>Sheet1!$B$1</c:f>
              <c:strCache>
                <c:ptCount val="1"/>
                <c:pt idx="0">
                  <c:v>2020</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txPr>
              <a:bodyPr wrap="square" lIns="38100" tIns="19050" rIns="38100" bIns="19050" anchor="ctr">
                <a:spAutoFit/>
              </a:bodyPr>
              <a:lstStyle/>
              <a:p>
                <a:pPr>
                  <a:defRPr sz="800"/>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Argentina</c:v>
                </c:pt>
                <c:pt idx="2">
                  <c:v>Uruguay</c:v>
                </c:pt>
                <c:pt idx="3">
                  <c:v>Costa Rica</c:v>
                </c:pt>
                <c:pt idx="4">
                  <c:v>Chile</c:v>
                </c:pt>
                <c:pt idx="5">
                  <c:v>Venezuela</c:v>
                </c:pt>
                <c:pt idx="6">
                  <c:v>El Salvador</c:v>
                </c:pt>
                <c:pt idx="7">
                  <c:v>Rep. Dominicana</c:v>
                </c:pt>
                <c:pt idx="8">
                  <c:v>Perú</c:v>
                </c:pt>
                <c:pt idx="9">
                  <c:v>Paraguay</c:v>
                </c:pt>
                <c:pt idx="10">
                  <c:v>Bolivia</c:v>
                </c:pt>
                <c:pt idx="11">
                  <c:v>México</c:v>
                </c:pt>
                <c:pt idx="12">
                  <c:v>Brasil</c:v>
                </c:pt>
                <c:pt idx="13">
                  <c:v>Colombia</c:v>
                </c:pt>
                <c:pt idx="14">
                  <c:v>Panamá</c:v>
                </c:pt>
                <c:pt idx="15">
                  <c:v>Ecuador</c:v>
                </c:pt>
                <c:pt idx="16">
                  <c:v>Honduras</c:v>
                </c:pt>
                <c:pt idx="17">
                  <c:v>Guatemala</c:v>
                </c:pt>
              </c:strCache>
            </c:strRef>
          </c:cat>
          <c:val>
            <c:numRef>
              <c:f>Sheet1!$B$2:$B$19</c:f>
              <c:numCache>
                <c:formatCode>0</c:formatCode>
                <c:ptCount val="18"/>
                <c:pt idx="0">
                  <c:v>27</c:v>
                </c:pt>
                <c:pt idx="1">
                  <c:v>14.143842124961516</c:v>
                </c:pt>
                <c:pt idx="2">
                  <c:v>12.5</c:v>
                </c:pt>
                <c:pt idx="3">
                  <c:v>12.1</c:v>
                </c:pt>
                <c:pt idx="4">
                  <c:v>21.118436464815861</c:v>
                </c:pt>
                <c:pt idx="5">
                  <c:v>17.707899593333913</c:v>
                </c:pt>
                <c:pt idx="6">
                  <c:v>24.4</c:v>
                </c:pt>
                <c:pt idx="7">
                  <c:v>25.1</c:v>
                </c:pt>
                <c:pt idx="8">
                  <c:v>25</c:v>
                </c:pt>
                <c:pt idx="9">
                  <c:v>24.833333333333332</c:v>
                </c:pt>
                <c:pt idx="10">
                  <c:v>26.75</c:v>
                </c:pt>
                <c:pt idx="11">
                  <c:v>25.708818234524152</c:v>
                </c:pt>
                <c:pt idx="12">
                  <c:v>36.046511627906973</c:v>
                </c:pt>
                <c:pt idx="13">
                  <c:v>33.222356433213882</c:v>
                </c:pt>
                <c:pt idx="14">
                  <c:v>39.4</c:v>
                </c:pt>
                <c:pt idx="15">
                  <c:v>37.916666666666664</c:v>
                </c:pt>
                <c:pt idx="16">
                  <c:v>42.34824616614106</c:v>
                </c:pt>
                <c:pt idx="17">
                  <c:v>30.7</c:v>
                </c:pt>
              </c:numCache>
            </c:numRef>
          </c:val>
          <c:extLst>
            <c:ext xmlns:c16="http://schemas.microsoft.com/office/drawing/2014/chart" uri="{C3380CC4-5D6E-409C-BE32-E72D297353CC}">
              <c16:uniqueId val="{00000001-68BC-4E4F-A44C-E913CFE43A83}"/>
            </c:ext>
          </c:extLst>
        </c:ser>
        <c:ser>
          <c:idx val="1"/>
          <c:order val="1"/>
          <c:tx>
            <c:strRef>
              <c:f>Sheet1!$C$1</c:f>
              <c:strCache>
                <c:ptCount val="1"/>
                <c:pt idx="0">
                  <c:v>2023</c:v>
                </c:pt>
              </c:strCache>
            </c:strRef>
          </c:tx>
          <c:invertIfNegative val="0"/>
          <c:dLbls>
            <c:spPr>
              <a:noFill/>
              <a:ln>
                <a:noFill/>
              </a:ln>
              <a:effectLst/>
            </c:spPr>
            <c:txPr>
              <a:bodyPr wrap="square" lIns="38100" tIns="19050" rIns="38100" bIns="19050" anchor="ctr">
                <a:spAutoFit/>
              </a:bodyPr>
              <a:lstStyle/>
              <a:p>
                <a:pPr>
                  <a:defRPr sz="800"/>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Argentina</c:v>
                </c:pt>
                <c:pt idx="2">
                  <c:v>Uruguay</c:v>
                </c:pt>
                <c:pt idx="3">
                  <c:v>Costa Rica</c:v>
                </c:pt>
                <c:pt idx="4">
                  <c:v>Chile</c:v>
                </c:pt>
                <c:pt idx="5">
                  <c:v>Venezuela</c:v>
                </c:pt>
                <c:pt idx="6">
                  <c:v>El Salvador</c:v>
                </c:pt>
                <c:pt idx="7">
                  <c:v>Rep. Dominicana</c:v>
                </c:pt>
                <c:pt idx="8">
                  <c:v>Perú</c:v>
                </c:pt>
                <c:pt idx="9">
                  <c:v>Paraguay</c:v>
                </c:pt>
                <c:pt idx="10">
                  <c:v>Bolivia</c:v>
                </c:pt>
                <c:pt idx="11">
                  <c:v>México</c:v>
                </c:pt>
                <c:pt idx="12">
                  <c:v>Brasil</c:v>
                </c:pt>
                <c:pt idx="13">
                  <c:v>Colombia</c:v>
                </c:pt>
                <c:pt idx="14">
                  <c:v>Panamá</c:v>
                </c:pt>
                <c:pt idx="15">
                  <c:v>Ecuador</c:v>
                </c:pt>
                <c:pt idx="16">
                  <c:v>Honduras</c:v>
                </c:pt>
                <c:pt idx="17">
                  <c:v>Guatemala</c:v>
                </c:pt>
              </c:strCache>
            </c:strRef>
          </c:cat>
          <c:val>
            <c:numRef>
              <c:f>Sheet1!$C$2:$C$19</c:f>
              <c:numCache>
                <c:formatCode>0</c:formatCode>
                <c:ptCount val="18"/>
                <c:pt idx="0" formatCode="General">
                  <c:v>28</c:v>
                </c:pt>
                <c:pt idx="1">
                  <c:v>15</c:v>
                </c:pt>
                <c:pt idx="2" formatCode="General">
                  <c:v>17</c:v>
                </c:pt>
                <c:pt idx="3" formatCode="General">
                  <c:v>22</c:v>
                </c:pt>
                <c:pt idx="4" formatCode="General">
                  <c:v>23</c:v>
                </c:pt>
                <c:pt idx="5" formatCode="General">
                  <c:v>25</c:v>
                </c:pt>
                <c:pt idx="6" formatCode="General">
                  <c:v>26</c:v>
                </c:pt>
                <c:pt idx="7" formatCode="General">
                  <c:v>27</c:v>
                </c:pt>
                <c:pt idx="8" formatCode="General">
                  <c:v>27</c:v>
                </c:pt>
                <c:pt idx="9" formatCode="General">
                  <c:v>27</c:v>
                </c:pt>
                <c:pt idx="10" formatCode="General">
                  <c:v>28</c:v>
                </c:pt>
                <c:pt idx="11" formatCode="General">
                  <c:v>28</c:v>
                </c:pt>
                <c:pt idx="12" formatCode="General">
                  <c:v>30</c:v>
                </c:pt>
                <c:pt idx="13" formatCode="General">
                  <c:v>32</c:v>
                </c:pt>
                <c:pt idx="14" formatCode="General">
                  <c:v>33</c:v>
                </c:pt>
                <c:pt idx="15" formatCode="General">
                  <c:v>37</c:v>
                </c:pt>
                <c:pt idx="16" formatCode="General">
                  <c:v>41</c:v>
                </c:pt>
                <c:pt idx="17" formatCode="General">
                  <c:v>41</c:v>
                </c:pt>
              </c:numCache>
            </c:numRef>
          </c:val>
          <c:extLst>
            <c:ext xmlns:c16="http://schemas.microsoft.com/office/drawing/2014/chart" uri="{C3380CC4-5D6E-409C-BE32-E72D297353CC}">
              <c16:uniqueId val="{00000001-1338-734C-B8CC-8C62DCF494AA}"/>
            </c:ext>
          </c:extLst>
        </c:ser>
        <c:ser>
          <c:idx val="2"/>
          <c:order val="2"/>
          <c:tx>
            <c:strRef>
              <c:f>Sheet1!$D$1</c:f>
              <c:strCache>
                <c:ptCount val="1"/>
                <c:pt idx="0">
                  <c:v>Diferencia</c:v>
                </c:pt>
              </c:strCache>
            </c:strRef>
          </c:tx>
          <c:spPr>
            <a:solidFill>
              <a:srgbClr val="00B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Argentina</c:v>
                </c:pt>
                <c:pt idx="2">
                  <c:v>Uruguay</c:v>
                </c:pt>
                <c:pt idx="3">
                  <c:v>Costa Rica</c:v>
                </c:pt>
                <c:pt idx="4">
                  <c:v>Chile</c:v>
                </c:pt>
                <c:pt idx="5">
                  <c:v>Venezuela</c:v>
                </c:pt>
                <c:pt idx="6">
                  <c:v>El Salvador</c:v>
                </c:pt>
                <c:pt idx="7">
                  <c:v>Rep. Dominicana</c:v>
                </c:pt>
                <c:pt idx="8">
                  <c:v>Perú</c:v>
                </c:pt>
                <c:pt idx="9">
                  <c:v>Paraguay</c:v>
                </c:pt>
                <c:pt idx="10">
                  <c:v>Bolivia</c:v>
                </c:pt>
                <c:pt idx="11">
                  <c:v>México</c:v>
                </c:pt>
                <c:pt idx="12">
                  <c:v>Brasil</c:v>
                </c:pt>
                <c:pt idx="13">
                  <c:v>Colombia</c:v>
                </c:pt>
                <c:pt idx="14">
                  <c:v>Panamá</c:v>
                </c:pt>
                <c:pt idx="15">
                  <c:v>Ecuador</c:v>
                </c:pt>
                <c:pt idx="16">
                  <c:v>Honduras</c:v>
                </c:pt>
                <c:pt idx="17">
                  <c:v>Guatemala</c:v>
                </c:pt>
              </c:strCache>
            </c:strRef>
          </c:cat>
          <c:val>
            <c:numRef>
              <c:f>Sheet1!$D$2:$D$19</c:f>
              <c:numCache>
                <c:formatCode>0</c:formatCode>
                <c:ptCount val="18"/>
                <c:pt idx="0">
                  <c:v>1</c:v>
                </c:pt>
                <c:pt idx="1">
                  <c:v>0.85615787503848395</c:v>
                </c:pt>
                <c:pt idx="2">
                  <c:v>4.5</c:v>
                </c:pt>
                <c:pt idx="3">
                  <c:v>9.9</c:v>
                </c:pt>
                <c:pt idx="4">
                  <c:v>1.8815635351841387</c:v>
                </c:pt>
                <c:pt idx="5">
                  <c:v>7.2921004066660871</c:v>
                </c:pt>
                <c:pt idx="6">
                  <c:v>1.6000000000000014</c:v>
                </c:pt>
                <c:pt idx="7">
                  <c:v>1.8999999999999986</c:v>
                </c:pt>
                <c:pt idx="8">
                  <c:v>2</c:v>
                </c:pt>
                <c:pt idx="9">
                  <c:v>2.1666666666666679</c:v>
                </c:pt>
                <c:pt idx="10">
                  <c:v>1.25</c:v>
                </c:pt>
                <c:pt idx="11">
                  <c:v>2.291181765475848</c:v>
                </c:pt>
                <c:pt idx="12">
                  <c:v>-6.0465116279069733</c:v>
                </c:pt>
                <c:pt idx="13">
                  <c:v>-1.2223564332138821</c:v>
                </c:pt>
                <c:pt idx="14">
                  <c:v>-6.3999999999999986</c:v>
                </c:pt>
                <c:pt idx="15">
                  <c:v>-0.9166666666666643</c:v>
                </c:pt>
                <c:pt idx="16">
                  <c:v>-1.3482461661410596</c:v>
                </c:pt>
                <c:pt idx="17">
                  <c:v>10.3</c:v>
                </c:pt>
              </c:numCache>
            </c:numRef>
          </c:val>
          <c:extLst>
            <c:ext xmlns:c16="http://schemas.microsoft.com/office/drawing/2014/chart" uri="{C3380CC4-5D6E-409C-BE32-E72D297353CC}">
              <c16:uniqueId val="{00000002-1338-734C-B8CC-8C62DCF494AA}"/>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low"/>
        <c:txPr>
          <a:bodyPr rot="0" vert="horz"/>
          <a:lstStyle/>
          <a:p>
            <a:pPr>
              <a:defRPr sz="1000"/>
            </a:pPr>
            <a:endParaRPr lang="es-CL"/>
          </a:p>
        </c:txPr>
        <c:crossAx val="-323395344"/>
        <c:crosses val="autoZero"/>
        <c:auto val="0"/>
        <c:lblAlgn val="ctr"/>
        <c:lblOffset val="100"/>
        <c:tickLblSkip val="1"/>
        <c:tickMarkSkip val="1"/>
        <c:noMultiLvlLbl val="0"/>
      </c:catAx>
      <c:valAx>
        <c:axId val="-323395344"/>
        <c:scaling>
          <c:orientation val="minMax"/>
          <c:max val="70"/>
          <c:min val="-3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84109699452702E-2"/>
          <c:y val="3.7249283667621799E-2"/>
          <c:w val="0.94236962631881505"/>
          <c:h val="0.85096142220049231"/>
        </c:manualLayout>
      </c:layout>
      <c:lineChart>
        <c:grouping val="standard"/>
        <c:varyColors val="0"/>
        <c:ser>
          <c:idx val="0"/>
          <c:order val="0"/>
          <c:tx>
            <c:strRef>
              <c:f>Sheet1!$A$2</c:f>
              <c:strCache>
                <c:ptCount val="1"/>
                <c:pt idx="0">
                  <c:v>Latinoamérica</c:v>
                </c:pt>
              </c:strCache>
            </c:strRef>
          </c:tx>
          <c:spPr>
            <a:ln w="38071">
              <a:solidFill>
                <a:srgbClr val="0B00EC"/>
              </a:solidFill>
              <a:prstDash val="solid"/>
            </a:ln>
          </c:spPr>
          <c:marker>
            <c:symbol val="squar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General</c:formatCode>
                <c:ptCount val="23"/>
                <c:pt idx="0">
                  <c:v>16</c:v>
                </c:pt>
                <c:pt idx="1">
                  <c:v>16</c:v>
                </c:pt>
                <c:pt idx="2">
                  <c:v>14</c:v>
                </c:pt>
                <c:pt idx="3">
                  <c:v>16</c:v>
                </c:pt>
                <c:pt idx="4">
                  <c:v>19</c:v>
                </c:pt>
                <c:pt idx="5">
                  <c:v>21</c:v>
                </c:pt>
                <c:pt idx="6">
                  <c:v>18</c:v>
                </c:pt>
                <c:pt idx="7">
                  <c:v>22</c:v>
                </c:pt>
                <c:pt idx="8">
                  <c:v>21</c:v>
                </c:pt>
                <c:pt idx="9">
                  <c:v>19</c:v>
                </c:pt>
                <c:pt idx="10">
                  <c:v>17</c:v>
                </c:pt>
                <c:pt idx="11">
                  <c:v>20</c:v>
                </c:pt>
                <c:pt idx="12">
                  <c:v>19</c:v>
                </c:pt>
                <c:pt idx="13">
                  <c:v>18</c:v>
                </c:pt>
                <c:pt idx="14">
                  <c:v>16</c:v>
                </c:pt>
                <c:pt idx="15">
                  <c:v>18</c:v>
                </c:pt>
                <c:pt idx="16">
                  <c:v>20</c:v>
                </c:pt>
                <c:pt idx="17">
                  <c:v>20</c:v>
                </c:pt>
                <c:pt idx="18">
                  <c:v>23</c:v>
                </c:pt>
                <c:pt idx="19">
                  <c:v>25</c:v>
                </c:pt>
                <c:pt idx="20">
                  <c:v>28</c:v>
                </c:pt>
                <c:pt idx="21" formatCode="0">
                  <c:v>27</c:v>
                </c:pt>
                <c:pt idx="22">
                  <c:v>28</c:v>
                </c:pt>
              </c:numCache>
            </c:numRef>
          </c:val>
          <c:smooth val="0"/>
          <c:extLst>
            <c:ext xmlns:c16="http://schemas.microsoft.com/office/drawing/2014/chart" uri="{C3380CC4-5D6E-409C-BE32-E72D297353CC}">
              <c16:uniqueId val="{00000000-B720-46E3-8383-49B5E5E66AC6}"/>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es-CL"/>
          </a:p>
        </c:txPr>
        <c:crossAx val="-2089429352"/>
        <c:crosses val="autoZero"/>
        <c:auto val="0"/>
        <c:lblAlgn val="ctr"/>
        <c:lblOffset val="100"/>
        <c:tickLblSkip val="1"/>
        <c:tickMarkSkip val="1"/>
        <c:noMultiLvlLbl val="0"/>
      </c:catAx>
      <c:valAx>
        <c:axId val="-2089429352"/>
        <c:scaling>
          <c:orientation val="minMax"/>
          <c:max val="100"/>
          <c:min val="0"/>
        </c:scaling>
        <c:delete val="0"/>
        <c:axPos val="l"/>
        <c:numFmt formatCode="General" sourceLinked="1"/>
        <c:majorTickMark val="out"/>
        <c:minorTickMark val="none"/>
        <c:tickLblPos val="nextTo"/>
        <c:spPr>
          <a:ln w="3173">
            <a:solidFill>
              <a:srgbClr val="000000"/>
            </a:solidFill>
            <a:prstDash val="solid"/>
          </a:ln>
        </c:spPr>
        <c:txPr>
          <a:bodyPr rot="0" vert="horz"/>
          <a:lstStyle/>
          <a:p>
            <a:pPr>
              <a:defRPr/>
            </a:pPr>
            <a:endParaRPr lang="es-CL"/>
          </a:p>
        </c:txPr>
        <c:crossAx val="-2089296472"/>
        <c:crosses val="autoZero"/>
        <c:crossBetween val="between"/>
        <c:majorUnit val="20"/>
      </c:valAx>
      <c:spPr>
        <a:noFill/>
        <a:ln w="2538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26733347088298E-2"/>
          <c:y val="4.0320580186002E-2"/>
          <c:w val="0.90090880772283011"/>
          <c:h val="0.87895304076534808"/>
        </c:manualLayout>
      </c:layout>
      <c:barChart>
        <c:barDir val="bar"/>
        <c:grouping val="clustered"/>
        <c:varyColors val="0"/>
        <c:ser>
          <c:idx val="0"/>
          <c:order val="0"/>
          <c:tx>
            <c:strRef>
              <c:f>Sheet1!$B$1</c:f>
              <c:strCache>
                <c:ptCount val="1"/>
                <c:pt idx="0">
                  <c:v>Diferencia 2020 -2023</c:v>
                </c:pt>
              </c:strCache>
            </c:strRef>
          </c:tx>
          <c:spPr>
            <a:solidFill>
              <a:srgbClr val="00B050"/>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Brasil</c:v>
                </c:pt>
                <c:pt idx="3">
                  <c:v>Honduras</c:v>
                </c:pt>
                <c:pt idx="4">
                  <c:v>Colombia</c:v>
                </c:pt>
                <c:pt idx="5">
                  <c:v>Ecuador</c:v>
                </c:pt>
                <c:pt idx="6">
                  <c:v>Argentina</c:v>
                </c:pt>
                <c:pt idx="7">
                  <c:v>Bolivia</c:v>
                </c:pt>
                <c:pt idx="8">
                  <c:v>El Salvador</c:v>
                </c:pt>
                <c:pt idx="9">
                  <c:v>Chile</c:v>
                </c:pt>
                <c:pt idx="10">
                  <c:v>Rep. Dominicana</c:v>
                </c:pt>
                <c:pt idx="11">
                  <c:v>Perú</c:v>
                </c:pt>
                <c:pt idx="12">
                  <c:v>Paraguay</c:v>
                </c:pt>
                <c:pt idx="13">
                  <c:v>México</c:v>
                </c:pt>
                <c:pt idx="14">
                  <c:v>Uruguay</c:v>
                </c:pt>
                <c:pt idx="15">
                  <c:v>Venezuela</c:v>
                </c:pt>
                <c:pt idx="16">
                  <c:v>Costa Rica</c:v>
                </c:pt>
                <c:pt idx="17">
                  <c:v>Guatemala</c:v>
                </c:pt>
              </c:strCache>
            </c:strRef>
          </c:cat>
          <c:val>
            <c:numRef>
              <c:f>Sheet1!$B$2:$B$19</c:f>
              <c:numCache>
                <c:formatCode>0</c:formatCode>
                <c:ptCount val="18"/>
                <c:pt idx="0">
                  <c:v>1</c:v>
                </c:pt>
                <c:pt idx="1">
                  <c:v>-6.3999999999999986</c:v>
                </c:pt>
                <c:pt idx="2">
                  <c:v>-6.0465116279069733</c:v>
                </c:pt>
                <c:pt idx="3">
                  <c:v>-1.3482461661410596</c:v>
                </c:pt>
                <c:pt idx="4">
                  <c:v>-1.2223564332138821</c:v>
                </c:pt>
                <c:pt idx="5">
                  <c:v>-0.9166666666666643</c:v>
                </c:pt>
                <c:pt idx="6">
                  <c:v>0.85615787503848395</c:v>
                </c:pt>
                <c:pt idx="7">
                  <c:v>1.25</c:v>
                </c:pt>
                <c:pt idx="8">
                  <c:v>1.6000000000000014</c:v>
                </c:pt>
                <c:pt idx="9">
                  <c:v>1.8815635351841387</c:v>
                </c:pt>
                <c:pt idx="10">
                  <c:v>1.8999999999999986</c:v>
                </c:pt>
                <c:pt idx="11">
                  <c:v>2</c:v>
                </c:pt>
                <c:pt idx="12">
                  <c:v>2.1666666666666679</c:v>
                </c:pt>
                <c:pt idx="13">
                  <c:v>2.291181765475848</c:v>
                </c:pt>
                <c:pt idx="14">
                  <c:v>4.5</c:v>
                </c:pt>
                <c:pt idx="15">
                  <c:v>7.2921004066660871</c:v>
                </c:pt>
                <c:pt idx="16">
                  <c:v>9.9</c:v>
                </c:pt>
                <c:pt idx="17">
                  <c:v>10.3</c:v>
                </c:pt>
              </c:numCache>
            </c:numRef>
          </c:val>
          <c:extLst>
            <c:ext xmlns:c16="http://schemas.microsoft.com/office/drawing/2014/chart" uri="{C3380CC4-5D6E-409C-BE32-E72D297353CC}">
              <c16:uniqueId val="{00000001-68BC-4E4F-A44C-E913CFE43A83}"/>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low"/>
        <c:txPr>
          <a:bodyPr rot="0" vert="horz"/>
          <a:lstStyle/>
          <a:p>
            <a:pPr>
              <a:defRPr sz="1200"/>
            </a:pPr>
            <a:endParaRPr lang="es-CL"/>
          </a:p>
        </c:txPr>
        <c:crossAx val="-323395344"/>
        <c:crosses val="autoZero"/>
        <c:auto val="0"/>
        <c:lblAlgn val="ctr"/>
        <c:lblOffset val="100"/>
        <c:tickLblSkip val="1"/>
        <c:tickMarkSkip val="1"/>
        <c:noMultiLvlLbl val="0"/>
      </c:catAx>
      <c:valAx>
        <c:axId val="-323395344"/>
        <c:scaling>
          <c:orientation val="minMax"/>
          <c:max val="80"/>
        </c:scaling>
        <c:delete val="0"/>
        <c:axPos val="b"/>
        <c:numFmt formatCode="0" sourceLinked="1"/>
        <c:majorTickMark val="out"/>
        <c:minorTickMark val="none"/>
        <c:tickLblPos val="nextTo"/>
        <c:txPr>
          <a:bodyPr rot="0" vert="horz"/>
          <a:lstStyle/>
          <a:p>
            <a:pPr>
              <a:defRPr/>
            </a:pPr>
            <a:endParaRPr lang="es-CL"/>
          </a:p>
        </c:txPr>
        <c:crossAx val="-323397392"/>
        <c:crossesAt val="1"/>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4138034763890823"/>
        </c:manualLayout>
      </c:layout>
      <c:barChart>
        <c:barDir val="bar"/>
        <c:grouping val="clustered"/>
        <c:varyColors val="0"/>
        <c:ser>
          <c:idx val="0"/>
          <c:order val="0"/>
          <c:tx>
            <c:strRef>
              <c:f>Sheet1!$B$1</c:f>
              <c:strCache>
                <c:ptCount val="1"/>
                <c:pt idx="0">
                  <c:v>2020</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Uruguay</c:v>
                </c:pt>
                <c:pt idx="2">
                  <c:v>Honduras</c:v>
                </c:pt>
                <c:pt idx="3">
                  <c:v>Venezuela</c:v>
                </c:pt>
                <c:pt idx="4">
                  <c:v>Bolivia</c:v>
                </c:pt>
                <c:pt idx="5">
                  <c:v>Brasil</c:v>
                </c:pt>
                <c:pt idx="6">
                  <c:v>Panamá</c:v>
                </c:pt>
                <c:pt idx="7">
                  <c:v>Colombia</c:v>
                </c:pt>
                <c:pt idx="8">
                  <c:v>El Salvador</c:v>
                </c:pt>
                <c:pt idx="9">
                  <c:v>Costa Rica</c:v>
                </c:pt>
                <c:pt idx="10">
                  <c:v>Chile</c:v>
                </c:pt>
                <c:pt idx="11">
                  <c:v>Perú</c:v>
                </c:pt>
                <c:pt idx="12">
                  <c:v>Argentina</c:v>
                </c:pt>
                <c:pt idx="13">
                  <c:v>Ecuador</c:v>
                </c:pt>
                <c:pt idx="14">
                  <c:v>Rep. Dominicana</c:v>
                </c:pt>
                <c:pt idx="15">
                  <c:v>Guatemala</c:v>
                </c:pt>
                <c:pt idx="16">
                  <c:v>Paraguay</c:v>
                </c:pt>
                <c:pt idx="17">
                  <c:v>México</c:v>
                </c:pt>
              </c:strCache>
            </c:strRef>
          </c:cat>
          <c:val>
            <c:numRef>
              <c:f>Sheet1!$B$2:$B$19</c:f>
              <c:numCache>
                <c:formatCode>###0</c:formatCode>
                <c:ptCount val="18"/>
                <c:pt idx="0">
                  <c:v>13</c:v>
                </c:pt>
                <c:pt idx="1">
                  <c:v>7.75</c:v>
                </c:pt>
                <c:pt idx="2">
                  <c:v>10.433918954621616</c:v>
                </c:pt>
                <c:pt idx="3">
                  <c:v>6.9943754381494214</c:v>
                </c:pt>
                <c:pt idx="4">
                  <c:v>10.166666666666666</c:v>
                </c:pt>
                <c:pt idx="5">
                  <c:v>11.378737541528238</c:v>
                </c:pt>
                <c:pt idx="6">
                  <c:v>13.7</c:v>
                </c:pt>
                <c:pt idx="7">
                  <c:v>10.729027628356121</c:v>
                </c:pt>
                <c:pt idx="8">
                  <c:v>14.4</c:v>
                </c:pt>
                <c:pt idx="9">
                  <c:v>11.2</c:v>
                </c:pt>
                <c:pt idx="10">
                  <c:v>12.097117720173967</c:v>
                </c:pt>
                <c:pt idx="11">
                  <c:v>16.166666666666668</c:v>
                </c:pt>
                <c:pt idx="12">
                  <c:v>12.535139243579616</c:v>
                </c:pt>
                <c:pt idx="13">
                  <c:v>16.416666666666668</c:v>
                </c:pt>
                <c:pt idx="14">
                  <c:v>13.4</c:v>
                </c:pt>
                <c:pt idx="15">
                  <c:v>14.4</c:v>
                </c:pt>
                <c:pt idx="16">
                  <c:v>23.916666666666668</c:v>
                </c:pt>
                <c:pt idx="17">
                  <c:v>22.413567375421323</c:v>
                </c:pt>
              </c:numCache>
            </c:numRef>
          </c:val>
          <c:extLst>
            <c:ext xmlns:c16="http://schemas.microsoft.com/office/drawing/2014/chart" uri="{C3380CC4-5D6E-409C-BE32-E72D297353CC}">
              <c16:uniqueId val="{00000001-68BC-4E4F-A44C-E913CFE43A83}"/>
            </c:ext>
          </c:extLst>
        </c:ser>
        <c:ser>
          <c:idx val="1"/>
          <c:order val="1"/>
          <c:tx>
            <c:strRef>
              <c:f>Sheet1!$C$1</c:f>
              <c:strCache>
                <c:ptCount val="1"/>
                <c:pt idx="0">
                  <c:v>2023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Uruguay</c:v>
                </c:pt>
                <c:pt idx="2">
                  <c:v>Honduras</c:v>
                </c:pt>
                <c:pt idx="3">
                  <c:v>Venezuela</c:v>
                </c:pt>
                <c:pt idx="4">
                  <c:v>Bolivia</c:v>
                </c:pt>
                <c:pt idx="5">
                  <c:v>Brasil</c:v>
                </c:pt>
                <c:pt idx="6">
                  <c:v>Panamá</c:v>
                </c:pt>
                <c:pt idx="7">
                  <c:v>Colombia</c:v>
                </c:pt>
                <c:pt idx="8">
                  <c:v>El Salvador</c:v>
                </c:pt>
                <c:pt idx="9">
                  <c:v>Costa Rica</c:v>
                </c:pt>
                <c:pt idx="10">
                  <c:v>Chile</c:v>
                </c:pt>
                <c:pt idx="11">
                  <c:v>Perú</c:v>
                </c:pt>
                <c:pt idx="12">
                  <c:v>Argentina</c:v>
                </c:pt>
                <c:pt idx="13">
                  <c:v>Ecuador</c:v>
                </c:pt>
                <c:pt idx="14">
                  <c:v>Rep. Dominicana</c:v>
                </c:pt>
                <c:pt idx="15">
                  <c:v>Guatemala</c:v>
                </c:pt>
                <c:pt idx="16">
                  <c:v>Paraguay</c:v>
                </c:pt>
                <c:pt idx="17">
                  <c:v>México</c:v>
                </c:pt>
              </c:strCache>
            </c:strRef>
          </c:cat>
          <c:val>
            <c:numRef>
              <c:f>Sheet1!$C$2:$C$19</c:f>
              <c:numCache>
                <c:formatCode>General</c:formatCode>
                <c:ptCount val="18"/>
                <c:pt idx="0">
                  <c:v>17</c:v>
                </c:pt>
                <c:pt idx="1">
                  <c:v>9</c:v>
                </c:pt>
                <c:pt idx="2">
                  <c:v>12</c:v>
                </c:pt>
                <c:pt idx="3">
                  <c:v>13</c:v>
                </c:pt>
                <c:pt idx="4">
                  <c:v>13</c:v>
                </c:pt>
                <c:pt idx="5">
                  <c:v>13</c:v>
                </c:pt>
                <c:pt idx="6">
                  <c:v>13</c:v>
                </c:pt>
                <c:pt idx="7">
                  <c:v>14</c:v>
                </c:pt>
                <c:pt idx="8">
                  <c:v>15</c:v>
                </c:pt>
                <c:pt idx="9">
                  <c:v>16</c:v>
                </c:pt>
                <c:pt idx="10">
                  <c:v>16</c:v>
                </c:pt>
                <c:pt idx="11">
                  <c:v>17</c:v>
                </c:pt>
                <c:pt idx="12">
                  <c:v>18</c:v>
                </c:pt>
                <c:pt idx="13">
                  <c:v>19</c:v>
                </c:pt>
                <c:pt idx="14">
                  <c:v>21</c:v>
                </c:pt>
                <c:pt idx="15">
                  <c:v>23</c:v>
                </c:pt>
                <c:pt idx="16">
                  <c:v>27</c:v>
                </c:pt>
                <c:pt idx="17">
                  <c:v>33</c:v>
                </c:pt>
              </c:numCache>
            </c:numRef>
          </c:val>
          <c:extLst>
            <c:ext xmlns:c16="http://schemas.microsoft.com/office/drawing/2014/chart" uri="{C3380CC4-5D6E-409C-BE32-E72D297353CC}">
              <c16:uniqueId val="{00000001-0DF2-E448-8000-7324BF0ED4CE}"/>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es-CL"/>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es-CL"/>
          </a:p>
        </c:txPr>
        <c:crossAx val="-323397392"/>
        <c:crosses val="autoZero"/>
        <c:crossBetween val="between"/>
      </c:valAx>
    </c:plotArea>
    <c:legend>
      <c:legendPos val="b"/>
      <c:layout>
        <c:manualLayout>
          <c:xMode val="edge"/>
          <c:yMode val="edge"/>
          <c:x val="9.5569899588555333E-3"/>
          <c:y val="0.90533688229615761"/>
          <c:w val="0.34176708871596095"/>
          <c:h val="5.0301082400785416E-2"/>
        </c:manualLayout>
      </c:layout>
      <c:overlay val="0"/>
    </c:legend>
    <c:plotVisOnly val="1"/>
    <c:dispBlanksAs val="gap"/>
    <c:showDLblsOverMax val="0"/>
  </c:chart>
  <c:txPr>
    <a:bodyPr/>
    <a:lstStyle/>
    <a:p>
      <a:pPr>
        <a:defRPr sz="1200">
          <a:latin typeface="Arial" pitchFamily="34" charset="0"/>
          <a:cs typeface="Arial"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0.8784</cdr:x>
      <cdr:y>0.03039</cdr:y>
    </cdr:from>
    <cdr:to>
      <cdr:x>1</cdr:x>
      <cdr:y>0.08885</cdr:y>
    </cdr:to>
    <cdr:sp macro="" textlink="">
      <cdr:nvSpPr>
        <cdr:cNvPr id="2" name="TextBox 14">
          <a:extLst xmlns:a="http://schemas.openxmlformats.org/drawingml/2006/main">
            <a:ext uri="{FF2B5EF4-FFF2-40B4-BE49-F238E27FC236}">
              <a16:creationId xmlns:a16="http://schemas.microsoft.com/office/drawing/2014/main" id="{CC4058F4-18EB-A14E-BEEB-35296FB9DE7A}"/>
            </a:ext>
          </a:extLst>
        </cdr:cNvPr>
        <cdr:cNvSpPr txBox="1"/>
      </cdr:nvSpPr>
      <cdr:spPr>
        <a:xfrm xmlns:a="http://schemas.openxmlformats.org/drawingml/2006/main">
          <a:off x="7147420" y="144016"/>
          <a:ext cx="98948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CL" sz="1200" b="1" dirty="0">
              <a:latin typeface="Arial" panose="020B0604020202020204" pitchFamily="34" charset="0"/>
              <a:cs typeface="Arial" panose="020B0604020202020204" pitchFamily="34" charset="0"/>
            </a:rPr>
            <a:t>Pandemia</a:t>
          </a:r>
        </a:p>
      </cdr:txBody>
    </cdr:sp>
  </cdr:relSizeAnchor>
</c:userShapes>
</file>

<file path=ppt/drawings/drawing2.xml><?xml version="1.0" encoding="utf-8"?>
<c:userShapes xmlns:c="http://schemas.openxmlformats.org/drawingml/2006/chart">
  <cdr:relSizeAnchor xmlns:cdr="http://schemas.openxmlformats.org/drawingml/2006/chartDrawing">
    <cdr:from>
      <cdr:x>0.18236</cdr:x>
      <cdr:y>0.11344</cdr:y>
    </cdr:from>
    <cdr:to>
      <cdr:x>0.5</cdr:x>
      <cdr:y>0.2558</cdr:y>
    </cdr:to>
    <cdr:sp macro="" textlink="">
      <cdr:nvSpPr>
        <cdr:cNvPr id="3" name="CuadroTexto 1">
          <a:extLst xmlns:a="http://schemas.openxmlformats.org/drawingml/2006/main">
            <a:ext uri="{FF2B5EF4-FFF2-40B4-BE49-F238E27FC236}">
              <a16:creationId xmlns:a16="http://schemas.microsoft.com/office/drawing/2014/main" id="{E3A2E151-7FD5-51E2-7A76-BD4C2D7BAD0C}"/>
            </a:ext>
          </a:extLst>
        </cdr:cNvPr>
        <cdr:cNvSpPr txBox="1"/>
      </cdr:nvSpPr>
      <cdr:spPr>
        <a:xfrm xmlns:a="http://schemas.openxmlformats.org/drawingml/2006/main">
          <a:off x="1594367" y="515057"/>
          <a:ext cx="2777042"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dirty="0"/>
            <a:t>PAÍSES CON AUMENTO DE</a:t>
          </a:r>
        </a:p>
        <a:p xmlns:a="http://schemas.openxmlformats.org/drawingml/2006/main">
          <a:r>
            <a:rPr lang="es-CL" dirty="0"/>
            <a:t>APOYO A LA DEMOCRACIA</a:t>
          </a:r>
        </a:p>
      </cdr:txBody>
    </cdr:sp>
  </cdr:relSizeAnchor>
</c:userShapes>
</file>

<file path=ppt/drawings/drawing3.xml><?xml version="1.0" encoding="utf-8"?>
<c:userShapes xmlns:c="http://schemas.openxmlformats.org/drawingml/2006/chart">
  <cdr:relSizeAnchor xmlns:cdr="http://schemas.openxmlformats.org/drawingml/2006/chartDrawing">
    <cdr:from>
      <cdr:x>0.6401</cdr:x>
      <cdr:y>0.68793</cdr:y>
    </cdr:from>
    <cdr:to>
      <cdr:x>0.82151</cdr:x>
      <cdr:y>0.89901</cdr:y>
    </cdr:to>
    <cdr:sp macro="" textlink="">
      <cdr:nvSpPr>
        <cdr:cNvPr id="2" name="CuadroTexto 1">
          <a:extLst xmlns:a="http://schemas.openxmlformats.org/drawingml/2006/main">
            <a:ext uri="{FF2B5EF4-FFF2-40B4-BE49-F238E27FC236}">
              <a16:creationId xmlns:a16="http://schemas.microsoft.com/office/drawing/2014/main" id="{F3FB2708-56CA-9259-0112-DE00A578708E}"/>
            </a:ext>
          </a:extLst>
        </cdr:cNvPr>
        <cdr:cNvSpPr txBox="1"/>
      </cdr:nvSpPr>
      <cdr:spPr>
        <a:xfrm xmlns:a="http://schemas.openxmlformats.org/drawingml/2006/main">
          <a:off x="3226480" y="29801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44091"/>
          </a:xfrm>
          <a:prstGeom prst="rect">
            <a:avLst/>
          </a:prstGeom>
        </p:spPr>
        <p:txBody>
          <a:bodyPr vert="horz" lIns="78505" tIns="39253" rIns="78505" bIns="39253" rtlCol="0"/>
          <a:lstStyle>
            <a:lvl1pPr algn="l">
              <a:defRPr sz="1000"/>
            </a:lvl1pPr>
          </a:lstStyle>
          <a:p>
            <a:endParaRPr lang="es-CL"/>
          </a:p>
        </p:txBody>
      </p:sp>
      <p:sp>
        <p:nvSpPr>
          <p:cNvPr id="3" name="Date Placeholder 2"/>
          <p:cNvSpPr>
            <a:spLocks noGrp="1"/>
          </p:cNvSpPr>
          <p:nvPr>
            <p:ph type="dt" sz="quarter" idx="1"/>
          </p:nvPr>
        </p:nvSpPr>
        <p:spPr>
          <a:xfrm>
            <a:off x="5265809" y="2"/>
            <a:ext cx="4028440" cy="344091"/>
          </a:xfrm>
          <a:prstGeom prst="rect">
            <a:avLst/>
          </a:prstGeom>
        </p:spPr>
        <p:txBody>
          <a:bodyPr vert="horz" lIns="78505" tIns="39253" rIns="78505" bIns="39253" rtlCol="0"/>
          <a:lstStyle>
            <a:lvl1pPr algn="r">
              <a:defRPr sz="1000"/>
            </a:lvl1pPr>
          </a:lstStyle>
          <a:p>
            <a:fld id="{79857484-F26A-427B-9687-56A6CE7CFE9E}" type="datetimeFigureOut">
              <a:rPr lang="es-CL" smtClean="0"/>
              <a:t>20-07-23</a:t>
            </a:fld>
            <a:endParaRPr lang="es-CL"/>
          </a:p>
        </p:txBody>
      </p:sp>
      <p:sp>
        <p:nvSpPr>
          <p:cNvPr id="4" name="Footer Placeholder 3"/>
          <p:cNvSpPr>
            <a:spLocks noGrp="1"/>
          </p:cNvSpPr>
          <p:nvPr>
            <p:ph type="ftr" sz="quarter" idx="2"/>
          </p:nvPr>
        </p:nvSpPr>
        <p:spPr>
          <a:xfrm>
            <a:off x="0" y="6536528"/>
            <a:ext cx="4028440" cy="344091"/>
          </a:xfrm>
          <a:prstGeom prst="rect">
            <a:avLst/>
          </a:prstGeom>
        </p:spPr>
        <p:txBody>
          <a:bodyPr vert="horz" lIns="78505" tIns="39253" rIns="78505" bIns="39253" rtlCol="0" anchor="b"/>
          <a:lstStyle>
            <a:lvl1pPr algn="l">
              <a:defRPr sz="1000"/>
            </a:lvl1pPr>
          </a:lstStyle>
          <a:p>
            <a:endParaRPr lang="es-CL"/>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78505" tIns="39253" rIns="78505" bIns="39253" rtlCol="0" anchor="b"/>
          <a:lstStyle>
            <a:lvl1pPr algn="r">
              <a:defRPr sz="1000"/>
            </a:lvl1pPr>
          </a:lstStyle>
          <a:p>
            <a:fld id="{C40F896E-F4EA-4870-B3E5-E9B816A274CF}" type="slidenum">
              <a:rPr lang="es-CL" smtClean="0"/>
              <a:t>‹Nº›</a:t>
            </a:fld>
            <a:endParaRPr lang="es-CL"/>
          </a:p>
        </p:txBody>
      </p:sp>
    </p:spTree>
    <p:extLst>
      <p:ext uri="{BB962C8B-B14F-4D97-AF65-F5344CB8AC3E}">
        <p14:creationId xmlns:p14="http://schemas.microsoft.com/office/powerpoint/2010/main" val="395274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44091"/>
          </a:xfrm>
          <a:prstGeom prst="rect">
            <a:avLst/>
          </a:prstGeom>
        </p:spPr>
        <p:txBody>
          <a:bodyPr vert="horz" lIns="78505" tIns="39253" rIns="78505" bIns="39253" rtlCol="0"/>
          <a:lstStyle>
            <a:lvl1pPr algn="l">
              <a:defRPr sz="1000"/>
            </a:lvl1pPr>
          </a:lstStyle>
          <a:p>
            <a:endParaRPr lang="es-CL"/>
          </a:p>
        </p:txBody>
      </p:sp>
      <p:sp>
        <p:nvSpPr>
          <p:cNvPr id="3" name="Date Placeholder 2"/>
          <p:cNvSpPr>
            <a:spLocks noGrp="1"/>
          </p:cNvSpPr>
          <p:nvPr>
            <p:ph type="dt" idx="1"/>
          </p:nvPr>
        </p:nvSpPr>
        <p:spPr>
          <a:xfrm>
            <a:off x="5265809" y="2"/>
            <a:ext cx="4028440" cy="344091"/>
          </a:xfrm>
          <a:prstGeom prst="rect">
            <a:avLst/>
          </a:prstGeom>
        </p:spPr>
        <p:txBody>
          <a:bodyPr vert="horz" lIns="78505" tIns="39253" rIns="78505" bIns="39253" rtlCol="0"/>
          <a:lstStyle>
            <a:lvl1pPr algn="r">
              <a:defRPr sz="1000"/>
            </a:lvl1pPr>
          </a:lstStyle>
          <a:p>
            <a:fld id="{4795C964-DFE0-4A4E-94DF-1862BC5569E0}" type="datetimeFigureOut">
              <a:rPr lang="es-CL" smtClean="0"/>
              <a:t>20-07-23</a:t>
            </a:fld>
            <a:endParaRPr lang="es-CL"/>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78505" tIns="39253" rIns="78505" bIns="39253" rtlCol="0" anchor="ctr"/>
          <a:lstStyle/>
          <a:p>
            <a:endParaRPr lang="es-CL"/>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78505" tIns="39253" rIns="78505" bIns="392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6536528"/>
            <a:ext cx="4028440" cy="344091"/>
          </a:xfrm>
          <a:prstGeom prst="rect">
            <a:avLst/>
          </a:prstGeom>
        </p:spPr>
        <p:txBody>
          <a:bodyPr vert="horz" lIns="78505" tIns="39253" rIns="78505" bIns="39253" rtlCol="0" anchor="b"/>
          <a:lstStyle>
            <a:lvl1pPr algn="l">
              <a:defRPr sz="1000"/>
            </a:lvl1pPr>
          </a:lstStyle>
          <a:p>
            <a:endParaRPr lang="es-CL"/>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78505" tIns="39253" rIns="78505" bIns="39253" rtlCol="0" anchor="b"/>
          <a:lstStyle>
            <a:lvl1pPr algn="r">
              <a:defRPr sz="1000"/>
            </a:lvl1pPr>
          </a:lstStyle>
          <a:p>
            <a:fld id="{347F377B-5CF8-4D8E-AF3D-56E790593923}" type="slidenum">
              <a:rPr lang="es-CL" smtClean="0"/>
              <a:t>‹Nº›</a:t>
            </a:fld>
            <a:endParaRPr lang="es-CL"/>
          </a:p>
        </p:txBody>
      </p:sp>
    </p:spTree>
    <p:extLst>
      <p:ext uri="{BB962C8B-B14F-4D97-AF65-F5344CB8AC3E}">
        <p14:creationId xmlns:p14="http://schemas.microsoft.com/office/powerpoint/2010/main" val="305429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637840" indent="-245323" eaLnBrk="0" hangingPunct="0">
              <a:defRPr>
                <a:solidFill>
                  <a:schemeClr val="tx1"/>
                </a:solidFill>
                <a:latin typeface="Calibri" panose="020F0502020204030204" pitchFamily="34" charset="0"/>
                <a:cs typeface="Arial" panose="020B0604020202020204" pitchFamily="34" charset="0"/>
              </a:defRPr>
            </a:lvl2pPr>
            <a:lvl3pPr marL="981293" indent="-196259" eaLnBrk="0" hangingPunct="0">
              <a:defRPr>
                <a:solidFill>
                  <a:schemeClr val="tx1"/>
                </a:solidFill>
                <a:latin typeface="Calibri" panose="020F0502020204030204" pitchFamily="34" charset="0"/>
                <a:cs typeface="Arial" panose="020B0604020202020204" pitchFamily="34" charset="0"/>
              </a:defRPr>
            </a:lvl3pPr>
            <a:lvl4pPr marL="1373810" indent="-196259" eaLnBrk="0" hangingPunct="0">
              <a:defRPr>
                <a:solidFill>
                  <a:schemeClr val="tx1"/>
                </a:solidFill>
                <a:latin typeface="Calibri" panose="020F0502020204030204" pitchFamily="34" charset="0"/>
                <a:cs typeface="Arial" panose="020B0604020202020204" pitchFamily="34" charset="0"/>
              </a:defRPr>
            </a:lvl4pPr>
            <a:lvl5pPr marL="1766328" indent="-196259" eaLnBrk="0" hangingPunct="0">
              <a:defRPr>
                <a:solidFill>
                  <a:schemeClr val="tx1"/>
                </a:solidFill>
                <a:latin typeface="Calibri" panose="020F0502020204030204" pitchFamily="34" charset="0"/>
                <a:cs typeface="Arial" panose="020B0604020202020204" pitchFamily="34" charset="0"/>
              </a:defRPr>
            </a:lvl5pPr>
            <a:lvl6pPr marL="2158845"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551361"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943879"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336396"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4A6884-A466-494E-B353-5144A3C4753F}" type="slidenum">
              <a:rPr lang="es-ES">
                <a:solidFill>
                  <a:prstClr val="black"/>
                </a:solidFill>
              </a:rPr>
              <a:pPr eaLnBrk="1" hangingPunct="1"/>
              <a:t>1</a:t>
            </a:fld>
            <a:endParaRPr lang="es-ES" dirty="0">
              <a:solidFill>
                <a:prstClr val="black"/>
              </a:solidFill>
            </a:endParaRPr>
          </a:p>
        </p:txBody>
      </p:sp>
      <p:sp>
        <p:nvSpPr>
          <p:cNvPr id="253955" name="Rectangle 7"/>
          <p:cNvSpPr txBox="1">
            <a:spLocks noGrp="1" noChangeArrowheads="1"/>
          </p:cNvSpPr>
          <p:nvPr/>
        </p:nvSpPr>
        <p:spPr bwMode="auto">
          <a:xfrm>
            <a:off x="3634431" y="8792716"/>
            <a:ext cx="2785650" cy="4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15" tIns="41007" rIns="82015" bIns="41007" anchor="b"/>
          <a:lstStyle>
            <a:lvl1pPr defTabSz="954088" eaLnBrk="0" hangingPunct="0">
              <a:spcBef>
                <a:spcPct val="30000"/>
              </a:spcBef>
              <a:defRPr sz="1200">
                <a:solidFill>
                  <a:schemeClr val="tx1"/>
                </a:solidFill>
                <a:latin typeface="Calibri" panose="020F0502020204030204" pitchFamily="34" charset="0"/>
              </a:defRPr>
            </a:lvl1pPr>
            <a:lvl2pPr marL="742950" indent="-285750" defTabSz="954088" eaLnBrk="0" hangingPunct="0">
              <a:spcBef>
                <a:spcPct val="30000"/>
              </a:spcBef>
              <a:defRPr sz="1200">
                <a:solidFill>
                  <a:schemeClr val="tx1"/>
                </a:solidFill>
                <a:latin typeface="Calibri" panose="020F0502020204030204" pitchFamily="34" charset="0"/>
              </a:defRPr>
            </a:lvl2pPr>
            <a:lvl3pPr marL="1143000" indent="-228600" defTabSz="954088" eaLnBrk="0" hangingPunct="0">
              <a:spcBef>
                <a:spcPct val="30000"/>
              </a:spcBef>
              <a:defRPr sz="1200">
                <a:solidFill>
                  <a:schemeClr val="tx1"/>
                </a:solidFill>
                <a:latin typeface="Calibri" panose="020F0502020204030204" pitchFamily="34" charset="0"/>
              </a:defRPr>
            </a:lvl3pPr>
            <a:lvl4pPr marL="1600200" indent="-228600" defTabSz="954088" eaLnBrk="0" hangingPunct="0">
              <a:spcBef>
                <a:spcPct val="30000"/>
              </a:spcBef>
              <a:defRPr sz="1200">
                <a:solidFill>
                  <a:schemeClr val="tx1"/>
                </a:solidFill>
                <a:latin typeface="Calibri" panose="020F0502020204030204" pitchFamily="34" charset="0"/>
              </a:defRPr>
            </a:lvl4pPr>
            <a:lvl5pPr marL="2057400" indent="-228600" defTabSz="954088" eaLnBrk="0" hangingPunct="0">
              <a:spcBef>
                <a:spcPct val="30000"/>
              </a:spcBef>
              <a:defRPr sz="1200">
                <a:solidFill>
                  <a:schemeClr val="tx1"/>
                </a:solidFill>
                <a:latin typeface="Calibri" panose="020F0502020204030204" pitchFamily="34" charset="0"/>
              </a:defRPr>
            </a:lvl5pPr>
            <a:lvl6pPr marL="2514600" indent="-228600" defTabSz="9540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40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40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40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CFA08DE-93FA-4092-91D8-86256AB7467D}" type="slidenum">
              <a:rPr lang="es-CL" altLang="es-CL">
                <a:solidFill>
                  <a:prstClr val="black"/>
                </a:solidFill>
              </a:rPr>
              <a:pPr algn="r" eaLnBrk="1" hangingPunct="1">
                <a:spcBef>
                  <a:spcPct val="0"/>
                </a:spcBef>
              </a:pPr>
              <a:t>1</a:t>
            </a:fld>
            <a:endParaRPr lang="es-CL" altLang="es-CL" dirty="0">
              <a:solidFill>
                <a:prstClr val="black"/>
              </a:solidFill>
            </a:endParaRPr>
          </a:p>
        </p:txBody>
      </p:sp>
      <p:sp>
        <p:nvSpPr>
          <p:cNvPr id="253956" name="Rectangle 7"/>
          <p:cNvSpPr txBox="1">
            <a:spLocks noGrp="1" noChangeArrowheads="1"/>
          </p:cNvSpPr>
          <p:nvPr/>
        </p:nvSpPr>
        <p:spPr bwMode="auto">
          <a:xfrm>
            <a:off x="3634431" y="8792716"/>
            <a:ext cx="2785650" cy="4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7" tIns="41458" rIns="82917" bIns="41458" anchor="b"/>
          <a:lstStyle>
            <a:lvl1pPr defTabSz="965200" eaLnBrk="0" hangingPunct="0">
              <a:spcBef>
                <a:spcPct val="30000"/>
              </a:spcBef>
              <a:defRPr sz="1200">
                <a:solidFill>
                  <a:schemeClr val="tx1"/>
                </a:solidFill>
                <a:latin typeface="Calibri" panose="020F0502020204030204" pitchFamily="34" charset="0"/>
              </a:defRPr>
            </a:lvl1pPr>
            <a:lvl2pPr marL="742950" indent="-285750" defTabSz="965200" eaLnBrk="0" hangingPunct="0">
              <a:spcBef>
                <a:spcPct val="30000"/>
              </a:spcBef>
              <a:defRPr sz="1200">
                <a:solidFill>
                  <a:schemeClr val="tx1"/>
                </a:solidFill>
                <a:latin typeface="Calibri" panose="020F0502020204030204" pitchFamily="34" charset="0"/>
              </a:defRPr>
            </a:lvl2pPr>
            <a:lvl3pPr marL="1143000" indent="-228600" defTabSz="965200" eaLnBrk="0" hangingPunct="0">
              <a:spcBef>
                <a:spcPct val="30000"/>
              </a:spcBef>
              <a:defRPr sz="1200">
                <a:solidFill>
                  <a:schemeClr val="tx1"/>
                </a:solidFill>
                <a:latin typeface="Calibri" panose="020F0502020204030204" pitchFamily="34" charset="0"/>
              </a:defRPr>
            </a:lvl3pPr>
            <a:lvl4pPr marL="1600200" indent="-228600" defTabSz="965200" eaLnBrk="0" hangingPunct="0">
              <a:spcBef>
                <a:spcPct val="30000"/>
              </a:spcBef>
              <a:defRPr sz="1200">
                <a:solidFill>
                  <a:schemeClr val="tx1"/>
                </a:solidFill>
                <a:latin typeface="Calibri" panose="020F0502020204030204" pitchFamily="34" charset="0"/>
              </a:defRPr>
            </a:lvl4pPr>
            <a:lvl5pPr marL="2057400" indent="-228600" defTabSz="965200" eaLnBrk="0" hangingPunct="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B2A7C3-6370-4F94-B272-F106AEC18C18}" type="slidenum">
              <a:rPr lang="es-CL" altLang="es-CL">
                <a:solidFill>
                  <a:prstClr val="black"/>
                </a:solidFill>
              </a:rPr>
              <a:pPr algn="r" eaLnBrk="1" hangingPunct="1">
                <a:spcBef>
                  <a:spcPct val="0"/>
                </a:spcBef>
              </a:pPr>
              <a:t>1</a:t>
            </a:fld>
            <a:endParaRPr lang="es-CL" altLang="es-CL" dirty="0">
              <a:solidFill>
                <a:prstClr val="black"/>
              </a:solidFill>
            </a:endParaRPr>
          </a:p>
        </p:txBody>
      </p:sp>
      <p:sp>
        <p:nvSpPr>
          <p:cNvPr id="253957" name="Rectangle 7"/>
          <p:cNvSpPr txBox="1">
            <a:spLocks noGrp="1" noChangeArrowheads="1"/>
          </p:cNvSpPr>
          <p:nvPr/>
        </p:nvSpPr>
        <p:spPr bwMode="auto">
          <a:xfrm>
            <a:off x="3634431" y="8792716"/>
            <a:ext cx="2785650" cy="4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7" tIns="41458" rIns="82917" bIns="41458" anchor="b"/>
          <a:lstStyle>
            <a:lvl1pPr defTabSz="965200" eaLnBrk="0" hangingPunct="0">
              <a:spcBef>
                <a:spcPct val="30000"/>
              </a:spcBef>
              <a:defRPr sz="1200">
                <a:solidFill>
                  <a:schemeClr val="tx1"/>
                </a:solidFill>
                <a:latin typeface="Calibri" panose="020F0502020204030204" pitchFamily="34" charset="0"/>
              </a:defRPr>
            </a:lvl1pPr>
            <a:lvl2pPr marL="742950" indent="-285750" defTabSz="965200" eaLnBrk="0" hangingPunct="0">
              <a:spcBef>
                <a:spcPct val="30000"/>
              </a:spcBef>
              <a:defRPr sz="1200">
                <a:solidFill>
                  <a:schemeClr val="tx1"/>
                </a:solidFill>
                <a:latin typeface="Calibri" panose="020F0502020204030204" pitchFamily="34" charset="0"/>
              </a:defRPr>
            </a:lvl2pPr>
            <a:lvl3pPr marL="1143000" indent="-228600" defTabSz="965200" eaLnBrk="0" hangingPunct="0">
              <a:spcBef>
                <a:spcPct val="30000"/>
              </a:spcBef>
              <a:defRPr sz="1200">
                <a:solidFill>
                  <a:schemeClr val="tx1"/>
                </a:solidFill>
                <a:latin typeface="Calibri" panose="020F0502020204030204" pitchFamily="34" charset="0"/>
              </a:defRPr>
            </a:lvl3pPr>
            <a:lvl4pPr marL="1600200" indent="-228600" defTabSz="965200" eaLnBrk="0" hangingPunct="0">
              <a:spcBef>
                <a:spcPct val="30000"/>
              </a:spcBef>
              <a:defRPr sz="1200">
                <a:solidFill>
                  <a:schemeClr val="tx1"/>
                </a:solidFill>
                <a:latin typeface="Calibri" panose="020F0502020204030204" pitchFamily="34" charset="0"/>
              </a:defRPr>
            </a:lvl4pPr>
            <a:lvl5pPr marL="2057400" indent="-228600" defTabSz="965200" eaLnBrk="0" hangingPunct="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3511E6-7282-42E4-AE59-01F99A88C29F}" type="slidenum">
              <a:rPr lang="es-ES" altLang="es-CL">
                <a:solidFill>
                  <a:prstClr val="black"/>
                </a:solidFill>
              </a:rPr>
              <a:pPr algn="r" eaLnBrk="1" hangingPunct="1">
                <a:spcBef>
                  <a:spcPct val="0"/>
                </a:spcBef>
              </a:pPr>
              <a:t>1</a:t>
            </a:fld>
            <a:endParaRPr lang="es-ES" altLang="es-CL" dirty="0">
              <a:solidFill>
                <a:prstClr val="black"/>
              </a:solidFill>
            </a:endParaRPr>
          </a:p>
        </p:txBody>
      </p:sp>
      <p:sp>
        <p:nvSpPr>
          <p:cNvPr id="2539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9" name="Rectangle 3"/>
          <p:cNvSpPr>
            <a:spLocks noGrp="1" noChangeArrowheads="1"/>
          </p:cNvSpPr>
          <p:nvPr>
            <p:ph type="body" idx="1"/>
          </p:nvPr>
        </p:nvSpPr>
        <p:spPr bwMode="auto">
          <a:xfrm>
            <a:off x="646621" y="4398771"/>
            <a:ext cx="5132789" cy="4164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7" tIns="41458" rIns="82917" bIns="41458" numCol="1" anchor="t" anchorCtr="0" compatLnSpc="1">
            <a:prstTxWarp prst="textNoShape">
              <a:avLst/>
            </a:prstTxWarp>
          </a:bodyPr>
          <a:lstStyle/>
          <a:p>
            <a:pPr eaLnBrk="1" hangingPunct="1">
              <a:spcBef>
                <a:spcPct val="0"/>
              </a:spcBef>
            </a:pPr>
            <a:endParaRPr lang="es-ES" altLang="es-CL" dirty="0"/>
          </a:p>
        </p:txBody>
      </p:sp>
    </p:spTree>
    <p:extLst>
      <p:ext uri="{BB962C8B-B14F-4D97-AF65-F5344CB8AC3E}">
        <p14:creationId xmlns:p14="http://schemas.microsoft.com/office/powerpoint/2010/main" val="3738950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11</a:t>
            </a:fld>
            <a:endParaRPr lang="es-CL" dirty="0"/>
          </a:p>
        </p:txBody>
      </p:sp>
    </p:spTree>
    <p:extLst>
      <p:ext uri="{BB962C8B-B14F-4D97-AF65-F5344CB8AC3E}">
        <p14:creationId xmlns:p14="http://schemas.microsoft.com/office/powerpoint/2010/main" val="100033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12</a:t>
            </a:fld>
            <a:endParaRPr lang="es-CL" dirty="0"/>
          </a:p>
        </p:txBody>
      </p:sp>
    </p:spTree>
    <p:extLst>
      <p:ext uri="{BB962C8B-B14F-4D97-AF65-F5344CB8AC3E}">
        <p14:creationId xmlns:p14="http://schemas.microsoft.com/office/powerpoint/2010/main" val="169780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13</a:t>
            </a:fld>
            <a:endParaRPr lang="es-CL" dirty="0"/>
          </a:p>
        </p:txBody>
      </p:sp>
    </p:spTree>
    <p:extLst>
      <p:ext uri="{BB962C8B-B14F-4D97-AF65-F5344CB8AC3E}">
        <p14:creationId xmlns:p14="http://schemas.microsoft.com/office/powerpoint/2010/main" val="120152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14</a:t>
            </a:fld>
            <a:endParaRPr lang="es-CL" dirty="0"/>
          </a:p>
        </p:txBody>
      </p:sp>
    </p:spTree>
    <p:extLst>
      <p:ext uri="{BB962C8B-B14F-4D97-AF65-F5344CB8AC3E}">
        <p14:creationId xmlns:p14="http://schemas.microsoft.com/office/powerpoint/2010/main" val="190400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15</a:t>
            </a:fld>
            <a:endParaRPr lang="es-CL"/>
          </a:p>
        </p:txBody>
      </p:sp>
    </p:spTree>
    <p:extLst>
      <p:ext uri="{BB962C8B-B14F-4D97-AF65-F5344CB8AC3E}">
        <p14:creationId xmlns:p14="http://schemas.microsoft.com/office/powerpoint/2010/main" val="100892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16</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16</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16</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16</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P18A</a:t>
            </a:r>
          </a:p>
        </p:txBody>
      </p:sp>
    </p:spTree>
    <p:extLst>
      <p:ext uri="{BB962C8B-B14F-4D97-AF65-F5344CB8AC3E}">
        <p14:creationId xmlns:p14="http://schemas.microsoft.com/office/powerpoint/2010/main" val="345191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17</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17</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17</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17</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P18A</a:t>
            </a:r>
          </a:p>
        </p:txBody>
      </p:sp>
    </p:spTree>
    <p:extLst>
      <p:ext uri="{BB962C8B-B14F-4D97-AF65-F5344CB8AC3E}">
        <p14:creationId xmlns:p14="http://schemas.microsoft.com/office/powerpoint/2010/main" val="36204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P11A</a:t>
            </a:r>
          </a:p>
        </p:txBody>
      </p:sp>
      <p:sp>
        <p:nvSpPr>
          <p:cNvPr id="4" name="Marcador de número de diapositiva 3"/>
          <p:cNvSpPr>
            <a:spLocks noGrp="1"/>
          </p:cNvSpPr>
          <p:nvPr>
            <p:ph type="sldNum" sz="quarter" idx="5"/>
          </p:nvPr>
        </p:nvSpPr>
        <p:spPr/>
        <p:txBody>
          <a:bodyPr/>
          <a:lstStyle/>
          <a:p>
            <a:fld id="{347F377B-5CF8-4D8E-AF3D-56E790593923}" type="slidenum">
              <a:rPr lang="es-CL" smtClean="0"/>
              <a:t>18</a:t>
            </a:fld>
            <a:endParaRPr lang="es-CL"/>
          </a:p>
        </p:txBody>
      </p:sp>
    </p:spTree>
    <p:extLst>
      <p:ext uri="{BB962C8B-B14F-4D97-AF65-F5344CB8AC3E}">
        <p14:creationId xmlns:p14="http://schemas.microsoft.com/office/powerpoint/2010/main" val="95024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P11A</a:t>
            </a:r>
          </a:p>
        </p:txBody>
      </p:sp>
      <p:sp>
        <p:nvSpPr>
          <p:cNvPr id="4" name="Marcador de número de diapositiva 3"/>
          <p:cNvSpPr>
            <a:spLocks noGrp="1"/>
          </p:cNvSpPr>
          <p:nvPr>
            <p:ph type="sldNum" sz="quarter" idx="5"/>
          </p:nvPr>
        </p:nvSpPr>
        <p:spPr/>
        <p:txBody>
          <a:bodyPr/>
          <a:lstStyle/>
          <a:p>
            <a:fld id="{347F377B-5CF8-4D8E-AF3D-56E790593923}" type="slidenum">
              <a:rPr lang="es-CL" smtClean="0"/>
              <a:t>19</a:t>
            </a:fld>
            <a:endParaRPr lang="es-CL"/>
          </a:p>
        </p:txBody>
      </p:sp>
    </p:spTree>
    <p:extLst>
      <p:ext uri="{BB962C8B-B14F-4D97-AF65-F5344CB8AC3E}">
        <p14:creationId xmlns:p14="http://schemas.microsoft.com/office/powerpoint/2010/main" val="2290676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502" tIns="39251" rIns="78502" bIns="39251"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D280E2-0492-40E8-95E8-5D32AB9866E5}" type="slidenum">
              <a:rPr lang="es-ES" altLang="es-CL">
                <a:solidFill>
                  <a:prstClr val="black"/>
                </a:solidFill>
              </a:rPr>
              <a:pPr algn="r" eaLnBrk="1" hangingPunct="1">
                <a:spcBef>
                  <a:spcPct val="0"/>
                </a:spcBef>
              </a:pPr>
              <a:t>21</a:t>
            </a:fld>
            <a:endParaRPr lang="es-ES" altLang="es-CL" dirty="0">
              <a:solidFill>
                <a:prstClr val="black"/>
              </a:solidFill>
            </a:endParaRPr>
          </a:p>
        </p:txBody>
      </p:sp>
      <p:sp>
        <p:nvSpPr>
          <p:cNvPr id="381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1956" name="Rectangle 3"/>
          <p:cNvSpPr>
            <a:spLocks noGrp="1" noChangeArrowheads="1"/>
          </p:cNvSpPr>
          <p:nvPr>
            <p:ph type="body" idx="1"/>
          </p:nvPr>
        </p:nvSpPr>
        <p:spPr bwMode="auto">
          <a:xfrm>
            <a:off x="929642" y="3268862"/>
            <a:ext cx="7439273" cy="30968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8502" tIns="39251" rIns="78502" bIns="39251" numCol="1" anchor="t" anchorCtr="0" compatLnSpc="1">
            <a:prstTxWarp prst="textNoShape">
              <a:avLst/>
            </a:prstTxWarp>
          </a:bodyPr>
          <a:lstStyle/>
          <a:p>
            <a:pPr eaLnBrk="1" hangingPunct="1">
              <a:spcBef>
                <a:spcPct val="0"/>
              </a:spcBef>
            </a:pPr>
            <a:r>
              <a:rPr lang="es-CL" altLang="es-CL" dirty="0"/>
              <a:t>P11A</a:t>
            </a:r>
          </a:p>
        </p:txBody>
      </p:sp>
    </p:spTree>
    <p:extLst>
      <p:ext uri="{BB962C8B-B14F-4D97-AF65-F5344CB8AC3E}">
        <p14:creationId xmlns:p14="http://schemas.microsoft.com/office/powerpoint/2010/main" val="236979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3</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3</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3</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2290731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86B967-43DA-4CA4-8537-024B2AC54A0C}" type="slidenum">
              <a:rPr lang="es-ES" altLang="es-CL">
                <a:solidFill>
                  <a:prstClr val="black"/>
                </a:solidFill>
              </a:rPr>
              <a:pPr algn="r" eaLnBrk="1" hangingPunct="1">
                <a:spcBef>
                  <a:spcPct val="0"/>
                </a:spcBef>
              </a:pPr>
              <a:t>22</a:t>
            </a:fld>
            <a:endParaRPr lang="es-ES" altLang="es-CL" dirty="0">
              <a:solidFill>
                <a:prstClr val="black"/>
              </a:solidFill>
            </a:endParaRPr>
          </a:p>
        </p:txBody>
      </p:sp>
      <p:sp>
        <p:nvSpPr>
          <p:cNvPr id="407555"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FFA0A1-2ED1-450D-9864-93AE11FD4177}" type="slidenum">
              <a:rPr lang="es-CL" altLang="es-CL">
                <a:solidFill>
                  <a:prstClr val="black"/>
                </a:solidFill>
              </a:rPr>
              <a:pPr algn="r" eaLnBrk="1" hangingPunct="1">
                <a:spcBef>
                  <a:spcPct val="0"/>
                </a:spcBef>
              </a:pPr>
              <a:t>22</a:t>
            </a:fld>
            <a:endParaRPr lang="es-CL" altLang="es-CL" dirty="0">
              <a:solidFill>
                <a:prstClr val="black"/>
              </a:solidFill>
            </a:endParaRPr>
          </a:p>
        </p:txBody>
      </p:sp>
      <p:sp>
        <p:nvSpPr>
          <p:cNvPr id="407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7" name="Rectangle 3"/>
          <p:cNvSpPr>
            <a:spLocks noGrp="1" noChangeArrowheads="1"/>
          </p:cNvSpPr>
          <p:nvPr>
            <p:ph type="body" idx="1"/>
          </p:nvPr>
        </p:nvSpPr>
        <p:spPr bwMode="auto">
          <a:xfrm>
            <a:off x="925342" y="3270063"/>
            <a:ext cx="7445726" cy="3095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CL" dirty="0"/>
              <a:t>P63</a:t>
            </a:r>
          </a:p>
        </p:txBody>
      </p:sp>
    </p:spTree>
    <p:extLst>
      <p:ext uri="{BB962C8B-B14F-4D97-AF65-F5344CB8AC3E}">
        <p14:creationId xmlns:p14="http://schemas.microsoft.com/office/powerpoint/2010/main" val="4151614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23</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23</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23</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23</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P18B</a:t>
            </a:r>
          </a:p>
        </p:txBody>
      </p:sp>
    </p:spTree>
    <p:extLst>
      <p:ext uri="{BB962C8B-B14F-4D97-AF65-F5344CB8AC3E}">
        <p14:creationId xmlns:p14="http://schemas.microsoft.com/office/powerpoint/2010/main" val="232527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24</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24</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24</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24</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P18C</a:t>
            </a:r>
          </a:p>
        </p:txBody>
      </p:sp>
    </p:spTree>
    <p:extLst>
      <p:ext uri="{BB962C8B-B14F-4D97-AF65-F5344CB8AC3E}">
        <p14:creationId xmlns:p14="http://schemas.microsoft.com/office/powerpoint/2010/main" val="47434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25</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25</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25</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25</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P20</a:t>
            </a:r>
          </a:p>
        </p:txBody>
      </p:sp>
    </p:spTree>
    <p:extLst>
      <p:ext uri="{BB962C8B-B14F-4D97-AF65-F5344CB8AC3E}">
        <p14:creationId xmlns:p14="http://schemas.microsoft.com/office/powerpoint/2010/main" val="2591821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26</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26</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26</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26</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P20</a:t>
            </a:r>
          </a:p>
        </p:txBody>
      </p:sp>
    </p:spTree>
    <p:extLst>
      <p:ext uri="{BB962C8B-B14F-4D97-AF65-F5344CB8AC3E}">
        <p14:creationId xmlns:p14="http://schemas.microsoft.com/office/powerpoint/2010/main" val="3467708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27</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27</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27</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27</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P20</a:t>
            </a:r>
          </a:p>
        </p:txBody>
      </p:sp>
    </p:spTree>
    <p:extLst>
      <p:ext uri="{BB962C8B-B14F-4D97-AF65-F5344CB8AC3E}">
        <p14:creationId xmlns:p14="http://schemas.microsoft.com/office/powerpoint/2010/main" val="1412323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86B967-43DA-4CA4-8537-024B2AC54A0C}" type="slidenum">
              <a:rPr lang="es-ES" altLang="es-CL">
                <a:solidFill>
                  <a:prstClr val="black"/>
                </a:solidFill>
              </a:rPr>
              <a:pPr algn="r" eaLnBrk="1" hangingPunct="1">
                <a:spcBef>
                  <a:spcPct val="0"/>
                </a:spcBef>
              </a:pPr>
              <a:t>28</a:t>
            </a:fld>
            <a:endParaRPr lang="es-ES" altLang="es-CL" dirty="0">
              <a:solidFill>
                <a:prstClr val="black"/>
              </a:solidFill>
            </a:endParaRPr>
          </a:p>
        </p:txBody>
      </p:sp>
      <p:sp>
        <p:nvSpPr>
          <p:cNvPr id="407555"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FFA0A1-2ED1-450D-9864-93AE11FD4177}" type="slidenum">
              <a:rPr lang="es-CL" altLang="es-CL">
                <a:solidFill>
                  <a:prstClr val="black"/>
                </a:solidFill>
              </a:rPr>
              <a:pPr algn="r" eaLnBrk="1" hangingPunct="1">
                <a:spcBef>
                  <a:spcPct val="0"/>
                </a:spcBef>
              </a:pPr>
              <a:t>28</a:t>
            </a:fld>
            <a:endParaRPr lang="es-CL" altLang="es-CL" dirty="0">
              <a:solidFill>
                <a:prstClr val="black"/>
              </a:solidFill>
            </a:endParaRPr>
          </a:p>
        </p:txBody>
      </p:sp>
      <p:sp>
        <p:nvSpPr>
          <p:cNvPr id="407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7" name="Rectangle 3"/>
          <p:cNvSpPr>
            <a:spLocks noGrp="1" noChangeArrowheads="1"/>
          </p:cNvSpPr>
          <p:nvPr>
            <p:ph type="body" idx="1"/>
          </p:nvPr>
        </p:nvSpPr>
        <p:spPr bwMode="auto">
          <a:xfrm>
            <a:off x="925342" y="3270063"/>
            <a:ext cx="7445726" cy="3095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CL" dirty="0"/>
              <a:t>P63</a:t>
            </a:r>
          </a:p>
        </p:txBody>
      </p:sp>
    </p:spTree>
    <p:extLst>
      <p:ext uri="{BB962C8B-B14F-4D97-AF65-F5344CB8AC3E}">
        <p14:creationId xmlns:p14="http://schemas.microsoft.com/office/powerpoint/2010/main" val="3301252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107" indent="-288887" eaLnBrk="0" hangingPunct="0">
              <a:defRPr>
                <a:solidFill>
                  <a:schemeClr val="tx1"/>
                </a:solidFill>
                <a:latin typeface="Calibri" panose="020F0502020204030204" pitchFamily="34" charset="0"/>
                <a:cs typeface="Arial" panose="020B0604020202020204" pitchFamily="34" charset="0"/>
              </a:defRPr>
            </a:lvl2pPr>
            <a:lvl3pPr marL="1155550" indent="-231110" eaLnBrk="0" hangingPunct="0">
              <a:defRPr>
                <a:solidFill>
                  <a:schemeClr val="tx1"/>
                </a:solidFill>
                <a:latin typeface="Calibri" panose="020F0502020204030204" pitchFamily="34" charset="0"/>
                <a:cs typeface="Arial" panose="020B0604020202020204" pitchFamily="34" charset="0"/>
              </a:defRPr>
            </a:lvl3pPr>
            <a:lvl4pPr marL="1617770" indent="-231110" eaLnBrk="0" hangingPunct="0">
              <a:defRPr>
                <a:solidFill>
                  <a:schemeClr val="tx1"/>
                </a:solidFill>
                <a:latin typeface="Calibri" panose="020F0502020204030204" pitchFamily="34" charset="0"/>
                <a:cs typeface="Arial" panose="020B0604020202020204" pitchFamily="34" charset="0"/>
              </a:defRPr>
            </a:lvl4pPr>
            <a:lvl5pPr marL="2079990" indent="-231110" eaLnBrk="0" hangingPunct="0">
              <a:defRPr>
                <a:solidFill>
                  <a:schemeClr val="tx1"/>
                </a:solidFill>
                <a:latin typeface="Calibri" panose="020F0502020204030204" pitchFamily="34" charset="0"/>
                <a:cs typeface="Arial" panose="020B0604020202020204" pitchFamily="34" charset="0"/>
              </a:defRPr>
            </a:lvl5pPr>
            <a:lvl6pPr marL="2542210"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4429"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6650"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8869"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289E67-6CAA-4ACF-9E3A-F472100D2AEB}" type="slidenum">
              <a:rPr lang="es-ES"/>
              <a:pPr eaLnBrk="1" hangingPunct="1"/>
              <a:t>29</a:t>
            </a:fld>
            <a:endParaRPr lang="es-ES"/>
          </a:p>
        </p:txBody>
      </p:sp>
      <p:sp>
        <p:nvSpPr>
          <p:cNvPr id="325635" name="Rectangle 7"/>
          <p:cNvSpPr txBox="1">
            <a:spLocks noGrp="1" noChangeArrowheads="1"/>
          </p:cNvSpPr>
          <p:nvPr/>
        </p:nvSpPr>
        <p:spPr bwMode="auto">
          <a:xfrm>
            <a:off x="5263660" y="6536529"/>
            <a:ext cx="4030592"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eaLnBrk="0" hangingPunct="0">
              <a:spcBef>
                <a:spcPct val="30000"/>
              </a:spcBef>
              <a:defRPr sz="1200">
                <a:solidFill>
                  <a:schemeClr val="tx1"/>
                </a:solidFill>
                <a:latin typeface="Calibri" panose="020F0502020204030204" pitchFamily="34" charset="0"/>
              </a:defRPr>
            </a:lvl1pPr>
            <a:lvl2pPr marL="742950" indent="-285750" defTabSz="923925" eaLnBrk="0" hangingPunct="0">
              <a:spcBef>
                <a:spcPct val="30000"/>
              </a:spcBef>
              <a:defRPr sz="1200">
                <a:solidFill>
                  <a:schemeClr val="tx1"/>
                </a:solidFill>
                <a:latin typeface="Calibri" panose="020F0502020204030204" pitchFamily="34" charset="0"/>
              </a:defRPr>
            </a:lvl2pPr>
            <a:lvl3pPr marL="1143000" indent="-228600" defTabSz="923925" eaLnBrk="0" hangingPunct="0">
              <a:spcBef>
                <a:spcPct val="30000"/>
              </a:spcBef>
              <a:defRPr sz="1200">
                <a:solidFill>
                  <a:schemeClr val="tx1"/>
                </a:solidFill>
                <a:latin typeface="Calibri" panose="020F0502020204030204" pitchFamily="34" charset="0"/>
              </a:defRPr>
            </a:lvl3pPr>
            <a:lvl4pPr marL="1600200" indent="-228600" defTabSz="923925" eaLnBrk="0" hangingPunct="0">
              <a:spcBef>
                <a:spcPct val="30000"/>
              </a:spcBef>
              <a:defRPr sz="1200">
                <a:solidFill>
                  <a:schemeClr val="tx1"/>
                </a:solidFill>
                <a:latin typeface="Calibri" panose="020F0502020204030204" pitchFamily="34" charset="0"/>
              </a:defRPr>
            </a:lvl4pPr>
            <a:lvl5pPr marL="2057400" indent="-228600" defTabSz="923925" eaLnBrk="0" hangingPunct="0">
              <a:spcBef>
                <a:spcPct val="30000"/>
              </a:spcBef>
              <a:defRPr sz="1200">
                <a:solidFill>
                  <a:schemeClr val="tx1"/>
                </a:solidFill>
                <a:latin typeface="Calibri" panose="020F0502020204030204" pitchFamily="34" charset="0"/>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E37529E-94F1-4446-AFFF-15EC40873824}" type="slidenum">
              <a:rPr lang="es-CL" altLang="es-CL"/>
              <a:pPr algn="r" eaLnBrk="1" hangingPunct="1">
                <a:spcBef>
                  <a:spcPct val="0"/>
                </a:spcBef>
              </a:pPr>
              <a:t>29</a:t>
            </a:fld>
            <a:endParaRPr lang="es-CL" altLang="es-CL"/>
          </a:p>
        </p:txBody>
      </p:sp>
      <p:sp>
        <p:nvSpPr>
          <p:cNvPr id="325636" name="Rectangle 7"/>
          <p:cNvSpPr txBox="1">
            <a:spLocks noGrp="1" noChangeArrowheads="1"/>
          </p:cNvSpPr>
          <p:nvPr/>
        </p:nvSpPr>
        <p:spPr bwMode="auto">
          <a:xfrm>
            <a:off x="5261512" y="6536529"/>
            <a:ext cx="4032744"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730139F-1E28-471B-ABF3-7264B07B2858}" type="slidenum">
              <a:rPr lang="es-CL" altLang="es-CL"/>
              <a:pPr algn="r" eaLnBrk="1" hangingPunct="1">
                <a:spcBef>
                  <a:spcPct val="0"/>
                </a:spcBef>
              </a:pPr>
              <a:t>29</a:t>
            </a:fld>
            <a:endParaRPr lang="es-CL" altLang="es-CL"/>
          </a:p>
        </p:txBody>
      </p:sp>
      <p:sp>
        <p:nvSpPr>
          <p:cNvPr id="325637" name="Rectangle 2"/>
          <p:cNvSpPr>
            <a:spLocks noGrp="1" noRot="1" noChangeAspect="1" noChangeArrowheads="1" noTextEdit="1"/>
          </p:cNvSpPr>
          <p:nvPr>
            <p:ph type="sldImg"/>
          </p:nvPr>
        </p:nvSpPr>
        <p:spPr bwMode="auto">
          <a:xfrm>
            <a:off x="2932113" y="515938"/>
            <a:ext cx="3441700" cy="2581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5638" name="Rectangle 3"/>
          <p:cNvSpPr>
            <a:spLocks noGrp="1" noChangeArrowheads="1"/>
          </p:cNvSpPr>
          <p:nvPr>
            <p:ph type="body" idx="1"/>
          </p:nvPr>
        </p:nvSpPr>
        <p:spPr bwMode="auto">
          <a:xfrm>
            <a:off x="929643" y="3270060"/>
            <a:ext cx="7437119" cy="3095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4489" tIns="47244" rIns="94489" bIns="47244" numCol="1" anchor="t" anchorCtr="0" compatLnSpc="1">
            <a:prstTxWarp prst="textNoShape">
              <a:avLst/>
            </a:prstTxWarp>
          </a:bodyPr>
          <a:lstStyle/>
          <a:p>
            <a:pPr eaLnBrk="1" hangingPunct="1">
              <a:spcBef>
                <a:spcPct val="0"/>
              </a:spcBef>
            </a:pPr>
            <a:r>
              <a:rPr lang="es-ES" altLang="es-CL" dirty="0"/>
              <a:t>P18F</a:t>
            </a:r>
          </a:p>
        </p:txBody>
      </p:sp>
    </p:spTree>
    <p:extLst>
      <p:ext uri="{BB962C8B-B14F-4D97-AF65-F5344CB8AC3E}">
        <p14:creationId xmlns:p14="http://schemas.microsoft.com/office/powerpoint/2010/main" val="2799228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30</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30</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30</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30</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P21</a:t>
            </a:r>
          </a:p>
        </p:txBody>
      </p:sp>
    </p:spTree>
    <p:extLst>
      <p:ext uri="{BB962C8B-B14F-4D97-AF65-F5344CB8AC3E}">
        <p14:creationId xmlns:p14="http://schemas.microsoft.com/office/powerpoint/2010/main" val="167513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31</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31</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31</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31</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P21</a:t>
            </a:r>
          </a:p>
        </p:txBody>
      </p:sp>
    </p:spTree>
    <p:extLst>
      <p:ext uri="{BB962C8B-B14F-4D97-AF65-F5344CB8AC3E}">
        <p14:creationId xmlns:p14="http://schemas.microsoft.com/office/powerpoint/2010/main" val="258550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630900" indent="-242654" eaLnBrk="0" hangingPunct="0">
              <a:defRPr>
                <a:solidFill>
                  <a:schemeClr val="tx1"/>
                </a:solidFill>
                <a:latin typeface="Calibri" panose="020F0502020204030204" pitchFamily="34" charset="0"/>
                <a:cs typeface="Arial" panose="020B0604020202020204" pitchFamily="34" charset="0"/>
              </a:defRPr>
            </a:lvl2pPr>
            <a:lvl3pPr marL="970616" indent="-194123" eaLnBrk="0" hangingPunct="0">
              <a:defRPr>
                <a:solidFill>
                  <a:schemeClr val="tx1"/>
                </a:solidFill>
                <a:latin typeface="Calibri" panose="020F0502020204030204" pitchFamily="34" charset="0"/>
                <a:cs typeface="Arial" panose="020B0604020202020204" pitchFamily="34" charset="0"/>
              </a:defRPr>
            </a:lvl3pPr>
            <a:lvl4pPr marL="1358863" indent="-194123" eaLnBrk="0" hangingPunct="0">
              <a:defRPr>
                <a:solidFill>
                  <a:schemeClr val="tx1"/>
                </a:solidFill>
                <a:latin typeface="Calibri" panose="020F0502020204030204" pitchFamily="34" charset="0"/>
                <a:cs typeface="Arial" panose="020B0604020202020204" pitchFamily="34" charset="0"/>
              </a:defRPr>
            </a:lvl4pPr>
            <a:lvl5pPr marL="1747109" indent="-194123" eaLnBrk="0" hangingPunct="0">
              <a:defRPr>
                <a:solidFill>
                  <a:schemeClr val="tx1"/>
                </a:solidFill>
                <a:latin typeface="Calibri" panose="020F0502020204030204" pitchFamily="34" charset="0"/>
                <a:cs typeface="Arial" panose="020B0604020202020204" pitchFamily="34" charset="0"/>
              </a:defRPr>
            </a:lvl5pPr>
            <a:lvl6pPr marL="2135356"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523602"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911849"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300095"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573025-AA82-4169-B976-56229B5E2CA5}" type="slidenum">
              <a:rPr lang="es-ES"/>
              <a:pPr eaLnBrk="1" hangingPunct="1"/>
              <a:t>4</a:t>
            </a:fld>
            <a:endParaRPr lang="es-ES"/>
          </a:p>
        </p:txBody>
      </p:sp>
      <p:sp>
        <p:nvSpPr>
          <p:cNvPr id="287747" name="Rectangle 7"/>
          <p:cNvSpPr txBox="1">
            <a:spLocks noGrp="1" noChangeArrowheads="1"/>
          </p:cNvSpPr>
          <p:nvPr/>
        </p:nvSpPr>
        <p:spPr bwMode="auto">
          <a:xfrm>
            <a:off x="5261510" y="6536529"/>
            <a:ext cx="4032744"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9367" tIns="39683" rIns="79367" bIns="39683" anchor="b"/>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27FBFE-C30B-49A9-92B2-F551D0E864EC}" type="slidenum">
              <a:rPr lang="es-ES" altLang="es-CL"/>
              <a:pPr algn="r" eaLnBrk="1" hangingPunct="1">
                <a:spcBef>
                  <a:spcPct val="0"/>
                </a:spcBef>
              </a:pPr>
              <a:t>4</a:t>
            </a:fld>
            <a:endParaRPr lang="es-ES" altLang="es-CL"/>
          </a:p>
        </p:txBody>
      </p:sp>
      <p:sp>
        <p:nvSpPr>
          <p:cNvPr id="287748" name="Rectangle 7"/>
          <p:cNvSpPr txBox="1">
            <a:spLocks noGrp="1" noChangeArrowheads="1"/>
          </p:cNvSpPr>
          <p:nvPr/>
        </p:nvSpPr>
        <p:spPr bwMode="auto">
          <a:xfrm>
            <a:off x="5261510" y="6536529"/>
            <a:ext cx="4032744"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9367" tIns="39683" rIns="79367" bIns="39683" anchor="b"/>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F5799B-38A6-446B-A42D-3CF950D85335}" type="slidenum">
              <a:rPr lang="es-ES" altLang="es-CL"/>
              <a:pPr algn="r" eaLnBrk="1" hangingPunct="1">
                <a:spcBef>
                  <a:spcPct val="0"/>
                </a:spcBef>
              </a:pPr>
              <a:t>4</a:t>
            </a:fld>
            <a:endParaRPr lang="es-ES" altLang="es-CL"/>
          </a:p>
        </p:txBody>
      </p:sp>
      <p:sp>
        <p:nvSpPr>
          <p:cNvPr id="287749" name="Rectangle 2"/>
          <p:cNvSpPr>
            <a:spLocks noGrp="1" noRot="1" noChangeAspect="1" noChangeArrowheads="1" noTextEdit="1"/>
          </p:cNvSpPr>
          <p:nvPr>
            <p:ph type="sldImg"/>
          </p:nvPr>
        </p:nvSpPr>
        <p:spPr bwMode="auto">
          <a:xfrm>
            <a:off x="2940050" y="515938"/>
            <a:ext cx="3440113" cy="25812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7750" name="Rectangle 3"/>
          <p:cNvSpPr>
            <a:spLocks noGrp="1" noChangeArrowheads="1"/>
          </p:cNvSpPr>
          <p:nvPr>
            <p:ph type="body" idx="1"/>
          </p:nvPr>
        </p:nvSpPr>
        <p:spPr bwMode="auto">
          <a:xfrm>
            <a:off x="936101" y="3270059"/>
            <a:ext cx="7430664" cy="30956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9367" tIns="39683" rIns="79367" bIns="39683" numCol="1" anchor="t" anchorCtr="0" compatLnSpc="1">
            <a:prstTxWarp prst="textNoShape">
              <a:avLst/>
            </a:prstTxWarp>
          </a:bodyPr>
          <a:lstStyle/>
          <a:p>
            <a:pPr eaLnBrk="1" hangingPunct="1">
              <a:spcBef>
                <a:spcPct val="0"/>
              </a:spcBef>
            </a:pPr>
            <a:r>
              <a:rPr lang="es-CL" altLang="es-CL" dirty="0"/>
              <a:t>P10</a:t>
            </a:r>
          </a:p>
        </p:txBody>
      </p:sp>
    </p:spTree>
    <p:extLst>
      <p:ext uri="{BB962C8B-B14F-4D97-AF65-F5344CB8AC3E}">
        <p14:creationId xmlns:p14="http://schemas.microsoft.com/office/powerpoint/2010/main" val="249047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5</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5</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5</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271562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6</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6</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6</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314063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7</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7</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7</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50066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8</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8</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8</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98106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9</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9</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9</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120603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10</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10</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10</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216720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F129A-AE7B-4C47-8B18-2546A35A604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BD2748C-39AB-0E4F-8B88-B60943EE356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L"/>
          </a:p>
        </p:txBody>
      </p:sp>
    </p:spTree>
    <p:extLst>
      <p:ext uri="{BB962C8B-B14F-4D97-AF65-F5344CB8AC3E}">
        <p14:creationId xmlns:p14="http://schemas.microsoft.com/office/powerpoint/2010/main" val="378491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74B18-4E3D-8F4F-9621-D1FBE3480D5A}"/>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D1597B2-4CA0-1843-981D-DF247EAADCAE}"/>
              </a:ext>
            </a:extLst>
          </p:cNvPr>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02754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0A7989-7FA6-4845-8385-E75EFD9866FE}"/>
              </a:ext>
            </a:extLst>
          </p:cNvPr>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642315B-A114-A94E-B919-9CE5276B0DF0}"/>
              </a:ext>
            </a:extLst>
          </p:cNvPr>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26068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3576"/>
            <a:ext cx="8153400" cy="833120"/>
          </a:xfrm>
        </p:spPr>
        <p:txBody>
          <a:bodyPr anchor="b">
            <a:normAutofit/>
          </a:bodyPr>
          <a:lstStyle>
            <a:lvl1pPr algn="l">
              <a:buNone/>
              <a:defRPr sz="2400" b="1"/>
            </a:lvl1pPr>
            <a:extLst/>
          </a:lstStyle>
          <a:p>
            <a:r>
              <a:rPr lang="es-ES_tradnl" dirty="0"/>
              <a:t>T</a:t>
            </a:r>
            <a:r>
              <a:rPr lang="en-US" dirty="0" err="1"/>
              <a:t>ítulo</a:t>
            </a:r>
            <a:r>
              <a:rPr lang="en-US" dirty="0"/>
              <a:t> </a:t>
            </a:r>
            <a:r>
              <a:rPr lang="en-US" dirty="0" err="1"/>
              <a:t>tema</a:t>
            </a:r>
            <a:r>
              <a:rPr lang="en-US" dirty="0"/>
              <a:t> </a:t>
            </a:r>
            <a:r>
              <a:rPr lang="en-US" dirty="0" err="1"/>
              <a:t>consultado</a:t>
            </a:r>
            <a:endParaRPr lang="en-US" dirty="0"/>
          </a:p>
        </p:txBody>
      </p:sp>
      <p:sp>
        <p:nvSpPr>
          <p:cNvPr id="3" name="Text Placeholder 2"/>
          <p:cNvSpPr>
            <a:spLocks noGrp="1"/>
          </p:cNvSpPr>
          <p:nvPr>
            <p:ph type="body" idx="1" hasCustomPrompt="1"/>
          </p:nvPr>
        </p:nvSpPr>
        <p:spPr>
          <a:xfrm>
            <a:off x="609600" y="1151576"/>
            <a:ext cx="8534400" cy="549232"/>
          </a:xfrm>
          <a:solidFill>
            <a:srgbClr val="A3BAB8"/>
          </a:solidFill>
          <a:ln w="50800" cap="sq" cmpd="dbl" algn="ctr">
            <a:noFill/>
            <a:prstDash val="solid"/>
            <a:miter lim="800000"/>
          </a:ln>
          <a:effectLst>
            <a:innerShdw dist="25400" dir="5400000">
              <a:prstClr val="black">
                <a:alpha val="30000"/>
              </a:prstClr>
            </a:innerShdw>
          </a:effectLst>
        </p:spPr>
        <p:style>
          <a:lnRef idx="3">
            <a:schemeClr val="lt1"/>
          </a:lnRef>
          <a:fillRef idx="1">
            <a:schemeClr val="accent2"/>
          </a:fillRef>
          <a:effectRef idx="1">
            <a:schemeClr val="accent2"/>
          </a:effectRef>
          <a:fontRef idx="minor">
            <a:schemeClr val="lt1"/>
          </a:fontRef>
        </p:style>
        <p:txBody>
          <a:bodyPr lIns="137160" tIns="72000" rIns="720000" bIns="108000" anchor="ctr" anchorCtr="0">
            <a:noAutofit/>
          </a:bodyPr>
          <a:lstStyle>
            <a:lvl1pPr marL="0" indent="0">
              <a:lnSpc>
                <a:spcPct val="100000"/>
              </a:lnSpc>
              <a:spcBef>
                <a:spcPts val="0"/>
              </a:spcBef>
              <a:spcAft>
                <a:spcPts val="0"/>
              </a:spcAft>
              <a:buNone/>
              <a:defRPr sz="1100" i="1">
                <a:ln>
                  <a:noFill/>
                </a:ln>
                <a:solidFill>
                  <a:schemeClr val="tx1"/>
                </a:solidFill>
                <a:latin typeface="Arial"/>
                <a:cs typeface="Arial"/>
              </a:defRPr>
            </a:lvl1pPr>
            <a:lvl2pPr>
              <a:buNone/>
              <a:defRPr sz="1200"/>
            </a:lvl2pPr>
            <a:lvl3pPr>
              <a:buNone/>
              <a:defRPr sz="1000"/>
            </a:lvl3pPr>
            <a:lvl4pPr>
              <a:buNone/>
              <a:defRPr sz="900"/>
            </a:lvl4pPr>
            <a:lvl5pPr>
              <a:buNone/>
              <a:defRPr sz="900"/>
            </a:lvl5pPr>
            <a:extLst/>
          </a:lstStyle>
          <a:p>
            <a:pPr lvl="0"/>
            <a:r>
              <a:rPr lang="es-ES_tradnl" dirty="0"/>
              <a:t>Pregunta / Alternativas de respuesta / *Nota</a:t>
            </a:r>
          </a:p>
        </p:txBody>
      </p:sp>
      <p:sp>
        <p:nvSpPr>
          <p:cNvPr id="9" name="Content Placeholder 8"/>
          <p:cNvSpPr>
            <a:spLocks noGrp="1"/>
          </p:cNvSpPr>
          <p:nvPr>
            <p:ph sz="quarter" idx="13" hasCustomPrompt="1"/>
          </p:nvPr>
        </p:nvSpPr>
        <p:spPr>
          <a:xfrm>
            <a:off x="611560" y="1844824"/>
            <a:ext cx="8151440" cy="4464496"/>
          </a:xfrm>
        </p:spPr>
        <p:txBody>
          <a:bodyPr/>
          <a:lstStyle>
            <a:lvl1pPr>
              <a:defRPr baseline="0">
                <a:latin typeface="Arial"/>
                <a:cs typeface="Arial"/>
              </a:defRPr>
            </a:lvl1pPr>
            <a:extLst/>
          </a:lstStyle>
          <a:p>
            <a:pPr lvl="0"/>
            <a:r>
              <a:rPr lang="es-ES_tradnl" dirty="0"/>
              <a:t>Gráfico, texto o tabla</a:t>
            </a:r>
          </a:p>
        </p:txBody>
      </p:sp>
      <p:sp>
        <p:nvSpPr>
          <p:cNvPr id="10" name="Text Placeholder 4"/>
          <p:cNvSpPr>
            <a:spLocks noGrp="1"/>
          </p:cNvSpPr>
          <p:nvPr>
            <p:ph type="body" sz="quarter" idx="22" hasCustomPrompt="1"/>
          </p:nvPr>
        </p:nvSpPr>
        <p:spPr>
          <a:xfrm>
            <a:off x="611560" y="6453336"/>
            <a:ext cx="8153400" cy="256456"/>
          </a:xfrm>
        </p:spPr>
        <p:txBody>
          <a:bodyPr anchor="b" anchorCtr="0">
            <a:normAutofit/>
          </a:bodyPr>
          <a:lstStyle>
            <a:lvl1pPr marL="0" indent="0">
              <a:buNone/>
              <a:defRPr sz="900" b="0">
                <a:latin typeface="Arial  "/>
                <a:cs typeface="Arial  "/>
              </a:defRPr>
            </a:lvl1pPr>
          </a:lstStyle>
          <a:p>
            <a:pPr lvl="0"/>
            <a:r>
              <a:rPr lang="en-US" dirty="0"/>
              <a:t>Fuente: </a:t>
            </a:r>
            <a:r>
              <a:rPr lang="en-US" dirty="0" err="1"/>
              <a:t>Latinobarómetro</a:t>
            </a:r>
            <a:r>
              <a:rPr lang="en-US" dirty="0"/>
              <a:t> 2020</a:t>
            </a:r>
          </a:p>
        </p:txBody>
      </p:sp>
      <p:sp>
        <p:nvSpPr>
          <p:cNvPr id="8" name="Rectangle 7"/>
          <p:cNvSpPr/>
          <p:nvPr/>
        </p:nvSpPr>
        <p:spPr>
          <a:xfrm>
            <a:off x="0" y="1145921"/>
            <a:ext cx="533400" cy="554887"/>
          </a:xfrm>
          <a:prstGeom prst="rect">
            <a:avLst/>
          </a:prstGeom>
          <a:solidFill>
            <a:srgbClr val="3B8680"/>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49778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A3BAB8"/>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0" y="0"/>
            <a:ext cx="9144000" cy="4546600"/>
          </a:xfrm>
          <a:solidFill>
            <a:schemeClr val="tx2">
              <a:shade val="50000"/>
            </a:schemeClr>
          </a:solidFill>
          <a:ln>
            <a:noFill/>
          </a:ln>
        </p:spPr>
        <p:txBody>
          <a:bodyPr>
            <a:normAutofit/>
          </a:bodyPr>
          <a:lstStyle>
            <a:lvl1pPr algn="ctr">
              <a:buNone/>
              <a:defRPr sz="2800"/>
            </a:lvl1pPr>
            <a:extLst/>
          </a:lstStyle>
          <a:p>
            <a:r>
              <a:rPr lang="es-ES_tradnl" dirty="0"/>
              <a:t>Arrastra imagen-portada sobre área o apretar ícono</a:t>
            </a:r>
            <a:endParaRPr lang="en-US" dirty="0"/>
          </a:p>
        </p:txBody>
      </p:sp>
      <p:sp>
        <p:nvSpPr>
          <p:cNvPr id="14" name="Text Placeholder 3"/>
          <p:cNvSpPr>
            <a:spLocks noGrp="1"/>
          </p:cNvSpPr>
          <p:nvPr>
            <p:ph type="body" sz="half" idx="2" hasCustomPrompt="1"/>
          </p:nvPr>
        </p:nvSpPr>
        <p:spPr>
          <a:xfrm>
            <a:off x="1600200" y="5589240"/>
            <a:ext cx="7315200" cy="582960"/>
          </a:xfrm>
        </p:spPr>
        <p:txBody>
          <a:bodyPr>
            <a:normAutofit/>
          </a:bodyPr>
          <a:lstStyle>
            <a:lvl1pPr marL="0" indent="0">
              <a:buFontTx/>
              <a:buNone/>
              <a:defRPr sz="1800" b="1" baseline="0">
                <a:solidFill>
                  <a:srgbClr val="0000A5"/>
                </a:solidFill>
              </a:defRPr>
            </a:lvl1pPr>
            <a:lvl2pPr>
              <a:buFontTx/>
              <a:buNone/>
              <a:defRPr sz="1200"/>
            </a:lvl2pPr>
            <a:lvl3pPr>
              <a:buFontTx/>
              <a:buNone/>
              <a:defRPr sz="1000"/>
            </a:lvl3pPr>
            <a:lvl4pPr>
              <a:buFontTx/>
              <a:buNone/>
              <a:defRPr sz="900"/>
            </a:lvl4pPr>
            <a:lvl5pPr>
              <a:buFontTx/>
              <a:buNone/>
              <a:defRPr sz="900"/>
            </a:lvl5pPr>
            <a:extLst/>
          </a:lstStyle>
          <a:p>
            <a:pPr lvl="0"/>
            <a:r>
              <a:rPr lang="es-ES_tradnl" dirty="0"/>
              <a:t>Bajada del título</a:t>
            </a:r>
          </a:p>
        </p:txBody>
      </p:sp>
      <p:sp>
        <p:nvSpPr>
          <p:cNvPr id="15" name="Rectangle 14"/>
          <p:cNvSpPr/>
          <p:nvPr/>
        </p:nvSpPr>
        <p:spPr>
          <a:xfrm>
            <a:off x="0" y="4538871"/>
            <a:ext cx="9134856" cy="936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0" y="4648200"/>
            <a:ext cx="1440000" cy="720000"/>
          </a:xfrm>
          <a:prstGeom prst="rect">
            <a:avLst/>
          </a:prstGeom>
          <a:solidFill>
            <a:srgbClr val="3B868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8" name="Rectangle 17"/>
          <p:cNvSpPr/>
          <p:nvPr/>
        </p:nvSpPr>
        <p:spPr>
          <a:xfrm>
            <a:off x="1524000" y="4648200"/>
            <a:ext cx="7610856" cy="720000"/>
          </a:xfrm>
          <a:prstGeom prst="rect">
            <a:avLst/>
          </a:prstGeom>
          <a:solidFill>
            <a:srgbClr val="0000A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004DFF"/>
              </a:solidFill>
            </a:endParaRPr>
          </a:p>
        </p:txBody>
      </p:sp>
      <p:sp>
        <p:nvSpPr>
          <p:cNvPr id="20" name="Rectangle 19"/>
          <p:cNvSpPr/>
          <p:nvPr/>
        </p:nvSpPr>
        <p:spPr>
          <a:xfrm>
            <a:off x="1443567" y="4648200"/>
            <a:ext cx="79200" cy="22098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ext Placeholder 3"/>
          <p:cNvSpPr>
            <a:spLocks noGrp="1"/>
          </p:cNvSpPr>
          <p:nvPr>
            <p:ph type="body" sz="half" idx="12" hasCustomPrompt="1"/>
          </p:nvPr>
        </p:nvSpPr>
        <p:spPr>
          <a:xfrm>
            <a:off x="1600200" y="4648200"/>
            <a:ext cx="7315200" cy="685800"/>
          </a:xfrm>
        </p:spPr>
        <p:txBody>
          <a:bodyPr anchor="ctr">
            <a:normAutofit/>
          </a:bodyPr>
          <a:lstStyle>
            <a:lvl1pPr marL="0" indent="0">
              <a:buFontTx/>
              <a:buNone/>
              <a:defRPr sz="2600" b="1">
                <a:effectLst>
                  <a:outerShdw blurRad="50800" dist="38100" dir="2700000" algn="tl" rotWithShape="0">
                    <a:srgbClr val="000000">
                      <a:alpha val="30000"/>
                    </a:srgbClr>
                  </a:outerShdw>
                </a:effectLst>
              </a:defRPr>
            </a:lvl1pPr>
            <a:lvl2pPr>
              <a:buFontTx/>
              <a:buNone/>
              <a:defRPr sz="1200"/>
            </a:lvl2pPr>
            <a:lvl3pPr>
              <a:buFontTx/>
              <a:buNone/>
              <a:defRPr sz="1000"/>
            </a:lvl3pPr>
            <a:lvl4pPr>
              <a:buFontTx/>
              <a:buNone/>
              <a:defRPr sz="900"/>
            </a:lvl4pPr>
            <a:lvl5pPr>
              <a:buFontTx/>
              <a:buNone/>
              <a:defRPr sz="900"/>
            </a:lvl5pPr>
            <a:extLst/>
          </a:lstStyle>
          <a:p>
            <a:pPr lvl="0"/>
            <a:r>
              <a:rPr lang="es-ES_tradnl" dirty="0"/>
              <a:t>T</a:t>
            </a:r>
            <a:r>
              <a:rPr lang="en-US" dirty="0" err="1"/>
              <a:t>ítulo</a:t>
            </a:r>
            <a:r>
              <a:rPr lang="es-ES_tradnl" dirty="0"/>
              <a:t> del Estudio y Año(s)</a:t>
            </a:r>
          </a:p>
        </p:txBody>
      </p:sp>
      <p:sp>
        <p:nvSpPr>
          <p:cNvPr id="17" name="Rectangle 16"/>
          <p:cNvSpPr/>
          <p:nvPr/>
        </p:nvSpPr>
        <p:spPr>
          <a:xfrm>
            <a:off x="0" y="5482765"/>
            <a:ext cx="1440376" cy="1377500"/>
          </a:xfrm>
          <a:prstGeom prst="rect">
            <a:avLst/>
          </a:prstGeom>
          <a:solidFill>
            <a:srgbClr val="0E6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solidFill>
                <a:prstClr val="white"/>
              </a:solidFill>
            </a:endParaRPr>
          </a:p>
        </p:txBody>
      </p:sp>
    </p:spTree>
    <p:extLst>
      <p:ext uri="{BB962C8B-B14F-4D97-AF65-F5344CB8AC3E}">
        <p14:creationId xmlns:p14="http://schemas.microsoft.com/office/powerpoint/2010/main" val="9057214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pic>
        <p:nvPicPr>
          <p:cNvPr id="8" name="Picture 7" descr="Barometro-1.jpg"/>
          <p:cNvPicPr>
            <a:picLocks noChangeAspect="1"/>
          </p:cNvPicPr>
          <p:nvPr/>
        </p:nvPicPr>
        <p:blipFill rotWithShape="1">
          <a:blip r:embed="rId2" cstate="print">
            <a:alphaModFix amt="15000"/>
            <a:extLst>
              <a:ext uri="{28A0092B-C50C-407E-A947-70E740481C1C}">
                <a14:useLocalDpi xmlns:a14="http://schemas.microsoft.com/office/drawing/2010/main"/>
              </a:ext>
            </a:extLst>
          </a:blip>
          <a:srcRect t="-563"/>
          <a:stretch/>
        </p:blipFill>
        <p:spPr>
          <a:xfrm>
            <a:off x="4572000" y="3140968"/>
            <a:ext cx="4576356" cy="3717032"/>
          </a:xfrm>
          <a:prstGeom prst="rect">
            <a:avLst/>
          </a:prstGeom>
          <a:noFill/>
        </p:spPr>
      </p:pic>
      <p:sp>
        <p:nvSpPr>
          <p:cNvPr id="22" name="Text Placeholder 3"/>
          <p:cNvSpPr>
            <a:spLocks noGrp="1"/>
          </p:cNvSpPr>
          <p:nvPr>
            <p:ph type="body" sz="half" idx="12" hasCustomPrompt="1"/>
          </p:nvPr>
        </p:nvSpPr>
        <p:spPr>
          <a:xfrm>
            <a:off x="971600" y="3356992"/>
            <a:ext cx="7315200" cy="685800"/>
          </a:xfrm>
        </p:spPr>
        <p:txBody>
          <a:bodyPr anchor="ctr">
            <a:normAutofit/>
          </a:bodyPr>
          <a:lstStyle>
            <a:lvl1pPr marL="0" indent="0">
              <a:buFontTx/>
              <a:buNone/>
              <a:defRPr sz="3800" b="1">
                <a:solidFill>
                  <a:srgbClr val="0000A5"/>
                </a:solidFill>
                <a:effectLst>
                  <a:outerShdw blurRad="50800" dist="38100" dir="2700000" algn="tl" rotWithShape="0">
                    <a:srgbClr val="000000">
                      <a:alpha val="30000"/>
                    </a:srgbClr>
                  </a:outerShdw>
                </a:effectLst>
              </a:defRPr>
            </a:lvl1pPr>
            <a:lvl2pPr>
              <a:buFontTx/>
              <a:buNone/>
              <a:defRPr sz="1200"/>
            </a:lvl2pPr>
            <a:lvl3pPr>
              <a:buFontTx/>
              <a:buNone/>
              <a:defRPr sz="1000"/>
            </a:lvl3pPr>
            <a:lvl4pPr>
              <a:buFontTx/>
              <a:buNone/>
              <a:defRPr sz="900"/>
            </a:lvl4pPr>
            <a:lvl5pPr>
              <a:buFontTx/>
              <a:buNone/>
              <a:defRPr sz="900"/>
            </a:lvl5pPr>
            <a:extLst/>
          </a:lstStyle>
          <a:p>
            <a:pPr lvl="0"/>
            <a:r>
              <a:rPr lang="es-ES_tradnl" dirty="0"/>
              <a:t>T</a:t>
            </a:r>
            <a:r>
              <a:rPr lang="en-US" dirty="0" err="1"/>
              <a:t>ítulo</a:t>
            </a:r>
            <a:r>
              <a:rPr lang="es-ES_tradnl" dirty="0"/>
              <a:t> del Estudio y Año(s)</a:t>
            </a:r>
          </a:p>
        </p:txBody>
      </p:sp>
      <p:sp>
        <p:nvSpPr>
          <p:cNvPr id="11" name="Rectangle 10"/>
          <p:cNvSpPr/>
          <p:nvPr/>
        </p:nvSpPr>
        <p:spPr>
          <a:xfrm>
            <a:off x="0" y="1145920"/>
            <a:ext cx="533400" cy="554888"/>
          </a:xfrm>
          <a:prstGeom prst="rect">
            <a:avLst/>
          </a:prstGeom>
          <a:solidFill>
            <a:srgbClr val="0E606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Rectangle 5"/>
          <p:cNvSpPr/>
          <p:nvPr/>
        </p:nvSpPr>
        <p:spPr>
          <a:xfrm>
            <a:off x="0" y="1"/>
            <a:ext cx="9144000" cy="1061644"/>
          </a:xfrm>
          <a:prstGeom prst="rect">
            <a:avLst/>
          </a:prstGeom>
          <a:solidFill>
            <a:srgbClr val="0000A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dirty="0">
                <a:solidFill>
                  <a:prstClr val="white"/>
                </a:solidFill>
              </a:rPr>
              <a:t> </a:t>
            </a:r>
          </a:p>
        </p:txBody>
      </p:sp>
      <p:sp>
        <p:nvSpPr>
          <p:cNvPr id="7" name="Rectangle 6"/>
          <p:cNvSpPr/>
          <p:nvPr/>
        </p:nvSpPr>
        <p:spPr>
          <a:xfrm>
            <a:off x="602616" y="1145920"/>
            <a:ext cx="8541384" cy="554888"/>
          </a:xfrm>
          <a:prstGeom prst="rect">
            <a:avLst/>
          </a:prstGeom>
          <a:solidFill>
            <a:srgbClr val="558B8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166077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hasCustomPrompt="1"/>
          </p:nvPr>
        </p:nvSpPr>
        <p:spPr/>
        <p:txBody>
          <a:bodyPr/>
          <a:lstStyle>
            <a:lvl1pPr>
              <a:defRPr>
                <a:solidFill>
                  <a:srgbClr val="FFFFFF"/>
                </a:solidFill>
              </a:defRPr>
            </a:lvl1pPr>
            <a:extLst/>
          </a:lstStyle>
          <a:p>
            <a:r>
              <a:rPr lang="es-ES_tradnl" dirty="0"/>
              <a:t>T</a:t>
            </a:r>
            <a:r>
              <a:rPr lang="en-US" dirty="0" err="1"/>
              <a:t>ítulo</a:t>
            </a:r>
            <a:r>
              <a:rPr lang="en-US" dirty="0"/>
              <a:t> </a:t>
            </a:r>
            <a:r>
              <a:rPr lang="en-US" dirty="0" err="1"/>
              <a:t>tema</a:t>
            </a:r>
            <a:endParaRPr lang="en-US" dirty="0"/>
          </a:p>
        </p:txBody>
      </p:sp>
      <p:sp>
        <p:nvSpPr>
          <p:cNvPr id="7" name="Rectangle 6"/>
          <p:cNvSpPr>
            <a:spLocks noGrp="1"/>
          </p:cNvSpPr>
          <p:nvPr>
            <p:ph sz="quarter" idx="13" hasCustomPrompt="1"/>
          </p:nvPr>
        </p:nvSpPr>
        <p:spPr>
          <a:xfrm>
            <a:off x="609600" y="1803400"/>
            <a:ext cx="8153400" cy="4368800"/>
          </a:xfrm>
        </p:spPr>
        <p:txBody>
          <a:bodyPr/>
          <a:lstStyle>
            <a:lvl1pPr marL="320040" indent="-320040">
              <a:lnSpc>
                <a:spcPct val="80000"/>
              </a:lnSpc>
              <a:buClr>
                <a:srgbClr val="0000A5"/>
              </a:buClr>
              <a:buSzPct val="100000"/>
              <a:buFont typeface="Wingdings" charset="2"/>
              <a:buChar char=""/>
              <a:defRPr/>
            </a:lvl1pPr>
            <a:extLst/>
          </a:lstStyle>
          <a:p>
            <a:pPr lvl="0"/>
            <a:r>
              <a:rPr lang="es-ES_tradnl" dirty="0"/>
              <a:t>Gráfico, texto o tabla</a:t>
            </a:r>
          </a:p>
        </p:txBody>
      </p:sp>
      <p:sp>
        <p:nvSpPr>
          <p:cNvPr id="6" name="Rectangle 5"/>
          <p:cNvSpPr/>
          <p:nvPr/>
        </p:nvSpPr>
        <p:spPr>
          <a:xfrm>
            <a:off x="0" y="1145920"/>
            <a:ext cx="533400" cy="554888"/>
          </a:xfrm>
          <a:prstGeom prst="rect">
            <a:avLst/>
          </a:prstGeom>
          <a:solidFill>
            <a:srgbClr val="0E606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02616" y="1145920"/>
            <a:ext cx="8541384" cy="554888"/>
          </a:xfrm>
          <a:prstGeom prst="rect">
            <a:avLst/>
          </a:prstGeom>
          <a:solidFill>
            <a:srgbClr val="558B8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2278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extLst/>
          </a:lstStyle>
          <a:p>
            <a:r>
              <a:rPr lang="es-ES_tradnl" dirty="0"/>
              <a:t>T</a:t>
            </a:r>
            <a:r>
              <a:rPr lang="en-US" dirty="0" err="1"/>
              <a:t>ítulo</a:t>
            </a:r>
            <a:r>
              <a:rPr lang="en-US" dirty="0"/>
              <a:t> </a:t>
            </a:r>
            <a:r>
              <a:rPr lang="en-US" dirty="0" err="1"/>
              <a:t>tema</a:t>
            </a:r>
            <a:r>
              <a:rPr lang="en-US" dirty="0"/>
              <a:t> </a:t>
            </a:r>
            <a:r>
              <a:rPr lang="en-US" dirty="0" err="1"/>
              <a:t>consultado</a:t>
            </a:r>
            <a:endParaRPr lang="en-US" dirty="0"/>
          </a:p>
        </p:txBody>
      </p:sp>
      <p:sp>
        <p:nvSpPr>
          <p:cNvPr id="13" name="Text Placeholder 2"/>
          <p:cNvSpPr>
            <a:spLocks noGrp="1"/>
          </p:cNvSpPr>
          <p:nvPr>
            <p:ph type="body" idx="1" hasCustomPrompt="1"/>
          </p:nvPr>
        </p:nvSpPr>
        <p:spPr>
          <a:xfrm>
            <a:off x="611560" y="1151576"/>
            <a:ext cx="8532440" cy="549232"/>
          </a:xfrm>
          <a:solidFill>
            <a:srgbClr val="A3BAB8"/>
          </a:solidFill>
          <a:ln w="50800" cap="sq" cmpd="dbl" algn="ctr">
            <a:noFill/>
            <a:prstDash val="solid"/>
            <a:miter lim="800000"/>
          </a:ln>
          <a:effectLst>
            <a:innerShdw dist="25400" dir="5400000">
              <a:prstClr val="black">
                <a:alpha val="30000"/>
              </a:prstClr>
            </a:innerShdw>
          </a:effectLst>
        </p:spPr>
        <p:style>
          <a:lnRef idx="3">
            <a:schemeClr val="lt1"/>
          </a:lnRef>
          <a:fillRef idx="1">
            <a:schemeClr val="accent2"/>
          </a:fillRef>
          <a:effectRef idx="1">
            <a:schemeClr val="accent2"/>
          </a:effectRef>
          <a:fontRef idx="minor">
            <a:schemeClr val="lt1"/>
          </a:fontRef>
        </p:style>
        <p:txBody>
          <a:bodyPr lIns="137160" tIns="72000" rIns="720000" bIns="108000" anchor="ctr" anchorCtr="0">
            <a:noAutofit/>
          </a:bodyPr>
          <a:lstStyle>
            <a:lvl1pPr marL="0" indent="0">
              <a:lnSpc>
                <a:spcPct val="100000"/>
              </a:lnSpc>
              <a:spcBef>
                <a:spcPts val="0"/>
              </a:spcBef>
              <a:spcAft>
                <a:spcPts val="0"/>
              </a:spcAft>
              <a:buNone/>
              <a:defRPr sz="1100" baseline="0">
                <a:ln>
                  <a:noFill/>
                </a:ln>
                <a:solidFill>
                  <a:srgbClr val="000000"/>
                </a:solidFill>
                <a:latin typeface="Arial"/>
                <a:cs typeface="Arial"/>
              </a:defRPr>
            </a:lvl1pPr>
            <a:lvl2pPr>
              <a:buNone/>
              <a:defRPr sz="1200"/>
            </a:lvl2pPr>
            <a:lvl3pPr>
              <a:buNone/>
              <a:defRPr sz="1000"/>
            </a:lvl3pPr>
            <a:lvl4pPr>
              <a:buNone/>
              <a:defRPr sz="900"/>
            </a:lvl4pPr>
            <a:lvl5pPr>
              <a:buNone/>
              <a:defRPr sz="900"/>
            </a:lvl5pPr>
            <a:extLst/>
          </a:lstStyle>
          <a:p>
            <a:pPr lvl="0"/>
            <a:r>
              <a:rPr lang="es-ES_tradnl" dirty="0"/>
              <a:t>Pregunta / Alternativas de respuesta / *Nota</a:t>
            </a:r>
          </a:p>
        </p:txBody>
      </p:sp>
      <p:sp>
        <p:nvSpPr>
          <p:cNvPr id="4" name="Chart Placeholder 3"/>
          <p:cNvSpPr>
            <a:spLocks noGrp="1"/>
          </p:cNvSpPr>
          <p:nvPr>
            <p:ph type="chart" sz="quarter" idx="18" hasCustomPrompt="1"/>
          </p:nvPr>
        </p:nvSpPr>
        <p:spPr>
          <a:xfrm>
            <a:off x="611561" y="1844824"/>
            <a:ext cx="4103999" cy="4464496"/>
          </a:xfrm>
        </p:spPr>
        <p:txBody>
          <a:bodyPr/>
          <a:lstStyle>
            <a:lvl1pPr marL="0" indent="0">
              <a:buNone/>
              <a:defRPr>
                <a:latin typeface="Arial"/>
                <a:cs typeface="Arial"/>
              </a:defRPr>
            </a:lvl1pPr>
          </a:lstStyle>
          <a:p>
            <a:r>
              <a:rPr lang="es-CL" dirty="0"/>
              <a:t>Gráfico 1</a:t>
            </a:r>
          </a:p>
        </p:txBody>
      </p:sp>
      <p:sp>
        <p:nvSpPr>
          <p:cNvPr id="14" name="Chart Placeholder 3"/>
          <p:cNvSpPr>
            <a:spLocks noGrp="1"/>
          </p:cNvSpPr>
          <p:nvPr>
            <p:ph type="chart" sz="quarter" idx="19" hasCustomPrompt="1"/>
          </p:nvPr>
        </p:nvSpPr>
        <p:spPr>
          <a:xfrm>
            <a:off x="4716016" y="1844824"/>
            <a:ext cx="4104456" cy="4464496"/>
          </a:xfrm>
        </p:spPr>
        <p:txBody>
          <a:bodyPr/>
          <a:lstStyle>
            <a:lvl1pPr marL="0" indent="0">
              <a:buNone/>
              <a:defRPr>
                <a:latin typeface="Arial"/>
                <a:cs typeface="Arial"/>
              </a:defRPr>
            </a:lvl1pPr>
          </a:lstStyle>
          <a:p>
            <a:r>
              <a:rPr lang="es-CL" dirty="0"/>
              <a:t>Gráfico 2</a:t>
            </a:r>
          </a:p>
        </p:txBody>
      </p:sp>
      <p:sp>
        <p:nvSpPr>
          <p:cNvPr id="5" name="Text Placeholder 4"/>
          <p:cNvSpPr>
            <a:spLocks noGrp="1"/>
          </p:cNvSpPr>
          <p:nvPr>
            <p:ph type="body" sz="quarter" idx="22" hasCustomPrompt="1"/>
          </p:nvPr>
        </p:nvSpPr>
        <p:spPr>
          <a:xfrm>
            <a:off x="609600" y="6453336"/>
            <a:ext cx="8153400" cy="256456"/>
          </a:xfrm>
        </p:spPr>
        <p:txBody>
          <a:bodyPr anchor="b" anchorCtr="0">
            <a:normAutofit/>
          </a:bodyPr>
          <a:lstStyle>
            <a:lvl1pPr marL="0" indent="0">
              <a:buNone/>
              <a:defRPr sz="900" b="0">
                <a:latin typeface="Arial  "/>
                <a:cs typeface="Arial  "/>
              </a:defRPr>
            </a:lvl1pPr>
          </a:lstStyle>
          <a:p>
            <a:pPr lvl="0"/>
            <a:r>
              <a:rPr lang="en-US" dirty="0"/>
              <a:t>Fuente: </a:t>
            </a:r>
            <a:r>
              <a:rPr lang="en-US" dirty="0" err="1"/>
              <a:t>Latinobarómetro</a:t>
            </a:r>
            <a:r>
              <a:rPr lang="en-US" dirty="0"/>
              <a:t> 2020</a:t>
            </a:r>
          </a:p>
        </p:txBody>
      </p:sp>
      <p:sp>
        <p:nvSpPr>
          <p:cNvPr id="9" name="Rectangle 8"/>
          <p:cNvSpPr/>
          <p:nvPr/>
        </p:nvSpPr>
        <p:spPr>
          <a:xfrm>
            <a:off x="0" y="1145921"/>
            <a:ext cx="533400" cy="554887"/>
          </a:xfrm>
          <a:prstGeom prst="rect">
            <a:avLst/>
          </a:prstGeom>
          <a:solidFill>
            <a:srgbClr val="3B8680"/>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0945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3576"/>
            <a:ext cx="8153400" cy="833120"/>
          </a:xfrm>
        </p:spPr>
        <p:txBody>
          <a:bodyPr anchor="b">
            <a:normAutofit/>
          </a:bodyPr>
          <a:lstStyle>
            <a:lvl1pPr algn="l">
              <a:buNone/>
              <a:defRPr sz="2400" b="1"/>
            </a:lvl1pPr>
            <a:extLst/>
          </a:lstStyle>
          <a:p>
            <a:r>
              <a:rPr lang="es-ES_tradnl" dirty="0"/>
              <a:t>T</a:t>
            </a:r>
            <a:r>
              <a:rPr lang="en-US" dirty="0" err="1"/>
              <a:t>ítulo</a:t>
            </a:r>
            <a:r>
              <a:rPr lang="en-US" dirty="0"/>
              <a:t> </a:t>
            </a:r>
            <a:r>
              <a:rPr lang="en-US" dirty="0" err="1"/>
              <a:t>tema</a:t>
            </a:r>
            <a:r>
              <a:rPr lang="en-US" dirty="0"/>
              <a:t> </a:t>
            </a:r>
            <a:r>
              <a:rPr lang="en-US" dirty="0" err="1"/>
              <a:t>consultado</a:t>
            </a:r>
            <a:endParaRPr lang="en-US" dirty="0"/>
          </a:p>
        </p:txBody>
      </p:sp>
      <p:sp>
        <p:nvSpPr>
          <p:cNvPr id="3" name="Text Placeholder 2"/>
          <p:cNvSpPr>
            <a:spLocks noGrp="1"/>
          </p:cNvSpPr>
          <p:nvPr>
            <p:ph type="body" idx="1" hasCustomPrompt="1"/>
          </p:nvPr>
        </p:nvSpPr>
        <p:spPr>
          <a:xfrm>
            <a:off x="609600" y="1151576"/>
            <a:ext cx="8534400" cy="549232"/>
          </a:xfrm>
          <a:solidFill>
            <a:srgbClr val="A3BAB8"/>
          </a:solidFill>
          <a:ln w="50800" cap="sq" cmpd="dbl" algn="ctr">
            <a:noFill/>
            <a:prstDash val="solid"/>
            <a:miter lim="800000"/>
          </a:ln>
          <a:effectLst>
            <a:innerShdw dist="25400" dir="5400000">
              <a:prstClr val="black">
                <a:alpha val="30000"/>
              </a:prstClr>
            </a:innerShdw>
          </a:effectLst>
        </p:spPr>
        <p:style>
          <a:lnRef idx="3">
            <a:schemeClr val="lt1"/>
          </a:lnRef>
          <a:fillRef idx="1">
            <a:schemeClr val="accent2"/>
          </a:fillRef>
          <a:effectRef idx="1">
            <a:schemeClr val="accent2"/>
          </a:effectRef>
          <a:fontRef idx="minor">
            <a:schemeClr val="lt1"/>
          </a:fontRef>
        </p:style>
        <p:txBody>
          <a:bodyPr lIns="137160" tIns="72000" rIns="720000" bIns="108000" anchor="ctr" anchorCtr="0">
            <a:noAutofit/>
          </a:bodyPr>
          <a:lstStyle>
            <a:lvl1pPr marL="0" indent="0">
              <a:lnSpc>
                <a:spcPct val="100000"/>
              </a:lnSpc>
              <a:spcBef>
                <a:spcPts val="0"/>
              </a:spcBef>
              <a:spcAft>
                <a:spcPts val="0"/>
              </a:spcAft>
              <a:buNone/>
              <a:defRPr sz="1100">
                <a:ln>
                  <a:noFill/>
                </a:ln>
                <a:solidFill>
                  <a:schemeClr val="tx1"/>
                </a:solidFill>
                <a:latin typeface="Arial"/>
                <a:cs typeface="Arial"/>
              </a:defRPr>
            </a:lvl1pPr>
            <a:lvl2pPr>
              <a:buNone/>
              <a:defRPr sz="1200"/>
            </a:lvl2pPr>
            <a:lvl3pPr>
              <a:buNone/>
              <a:defRPr sz="1000"/>
            </a:lvl3pPr>
            <a:lvl4pPr>
              <a:buNone/>
              <a:defRPr sz="900"/>
            </a:lvl4pPr>
            <a:lvl5pPr>
              <a:buNone/>
              <a:defRPr sz="900"/>
            </a:lvl5pPr>
            <a:extLst/>
          </a:lstStyle>
          <a:p>
            <a:pPr lvl="0"/>
            <a:r>
              <a:rPr lang="es-ES_tradnl" dirty="0"/>
              <a:t>Pregunta / Alternativas de respuesta / *Nota</a:t>
            </a:r>
          </a:p>
        </p:txBody>
      </p:sp>
      <p:sp>
        <p:nvSpPr>
          <p:cNvPr id="9" name="Content Placeholder 8"/>
          <p:cNvSpPr>
            <a:spLocks noGrp="1"/>
          </p:cNvSpPr>
          <p:nvPr>
            <p:ph sz="quarter" idx="13" hasCustomPrompt="1"/>
          </p:nvPr>
        </p:nvSpPr>
        <p:spPr>
          <a:xfrm>
            <a:off x="611560" y="1844824"/>
            <a:ext cx="8151440" cy="4464496"/>
          </a:xfrm>
        </p:spPr>
        <p:txBody>
          <a:bodyPr/>
          <a:lstStyle>
            <a:lvl1pPr>
              <a:defRPr baseline="0">
                <a:latin typeface="Arial"/>
                <a:cs typeface="Arial"/>
              </a:defRPr>
            </a:lvl1pPr>
            <a:extLst/>
          </a:lstStyle>
          <a:p>
            <a:pPr lvl="0"/>
            <a:r>
              <a:rPr lang="es-ES_tradnl" dirty="0"/>
              <a:t>Gráfico, texto o tabla</a:t>
            </a:r>
          </a:p>
        </p:txBody>
      </p:sp>
      <p:sp>
        <p:nvSpPr>
          <p:cNvPr id="10" name="Text Placeholder 4"/>
          <p:cNvSpPr>
            <a:spLocks noGrp="1"/>
          </p:cNvSpPr>
          <p:nvPr>
            <p:ph type="body" sz="quarter" idx="22" hasCustomPrompt="1"/>
          </p:nvPr>
        </p:nvSpPr>
        <p:spPr>
          <a:xfrm>
            <a:off x="611560" y="6453336"/>
            <a:ext cx="8153400" cy="256456"/>
          </a:xfrm>
        </p:spPr>
        <p:txBody>
          <a:bodyPr anchor="b" anchorCtr="0">
            <a:normAutofit/>
          </a:bodyPr>
          <a:lstStyle>
            <a:lvl1pPr marL="0" indent="0">
              <a:buNone/>
              <a:defRPr sz="900" b="0">
                <a:latin typeface="Arial  "/>
                <a:cs typeface="Arial  "/>
              </a:defRPr>
            </a:lvl1pPr>
          </a:lstStyle>
          <a:p>
            <a:pPr lvl="0"/>
            <a:r>
              <a:rPr lang="en-US" dirty="0"/>
              <a:t>Fuente: </a:t>
            </a:r>
            <a:r>
              <a:rPr lang="en-US" dirty="0" err="1"/>
              <a:t>Latinobarómetro</a:t>
            </a:r>
            <a:r>
              <a:rPr lang="en-US" dirty="0"/>
              <a:t> 2020</a:t>
            </a:r>
          </a:p>
        </p:txBody>
      </p:sp>
      <p:sp>
        <p:nvSpPr>
          <p:cNvPr id="8" name="Rectangle 7"/>
          <p:cNvSpPr/>
          <p:nvPr/>
        </p:nvSpPr>
        <p:spPr>
          <a:xfrm>
            <a:off x="0" y="1145921"/>
            <a:ext cx="533400" cy="554887"/>
          </a:xfrm>
          <a:prstGeom prst="rect">
            <a:avLst/>
          </a:prstGeom>
          <a:solidFill>
            <a:srgbClr val="3B8680"/>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9578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extLst/>
          </a:lstStyle>
          <a:p>
            <a:r>
              <a:rPr lang="es-ES_tradnl" dirty="0"/>
              <a:t>T</a:t>
            </a:r>
            <a:r>
              <a:rPr lang="en-US" dirty="0" err="1"/>
              <a:t>í</a:t>
            </a:r>
            <a:r>
              <a:rPr lang="es-ES_tradnl" dirty="0" err="1"/>
              <a:t>tulo</a:t>
            </a:r>
            <a:r>
              <a:rPr lang="es-ES_tradnl" dirty="0"/>
              <a:t> tema</a:t>
            </a:r>
            <a:endParaRPr lang="en-US" dirty="0"/>
          </a:p>
        </p:txBody>
      </p:sp>
    </p:spTree>
    <p:extLst>
      <p:ext uri="{BB962C8B-B14F-4D97-AF65-F5344CB8AC3E}">
        <p14:creationId xmlns:p14="http://schemas.microsoft.com/office/powerpoint/2010/main" val="132943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Section Header">
    <p:bg>
      <p:bgRef idx="1003">
        <a:schemeClr val="bg1"/>
      </p:bgRef>
    </p:bg>
    <p:spTree>
      <p:nvGrpSpPr>
        <p:cNvPr id="1" name=""/>
        <p:cNvGrpSpPr/>
        <p:nvPr/>
      </p:nvGrpSpPr>
      <p:grpSpPr>
        <a:xfrm>
          <a:off x="0" y="0"/>
          <a:ext cx="0" cy="0"/>
          <a:chOff x="0" y="0"/>
          <a:chExt cx="0" cy="0"/>
        </a:xfrm>
      </p:grpSpPr>
      <p:pic>
        <p:nvPicPr>
          <p:cNvPr id="3" name="Picture 2" descr="Logo Aniversario 2015 M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900" y="2184400"/>
            <a:ext cx="2353061" cy="2478029"/>
          </a:xfrm>
          <a:prstGeom prst="rect">
            <a:avLst/>
          </a:prstGeom>
        </p:spPr>
      </p:pic>
    </p:spTree>
    <p:extLst>
      <p:ext uri="{BB962C8B-B14F-4D97-AF65-F5344CB8AC3E}">
        <p14:creationId xmlns:p14="http://schemas.microsoft.com/office/powerpoint/2010/main" val="231808943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8883F-BF84-DF45-9C0A-6FAAEA0A8BC0}"/>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58218BD-114D-994B-AA4F-9B7888AB7F66}"/>
              </a:ext>
            </a:extLst>
          </p:cNvPr>
          <p:cNvSpPr>
            <a:spLocks noGrp="1"/>
          </p:cNvSpPr>
          <p:nvPr>
            <p:ph idx="1"/>
          </p:nvPr>
        </p:nvSpPr>
        <p:spPr>
          <a:xfrm>
            <a:off x="628650" y="1825625"/>
            <a:ext cx="78867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54473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868DB-8DC5-D846-B994-CB878BBE340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4267F7EF-E8E1-8843-BCAA-F515957462AD}"/>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99863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91EC9-5872-3049-9405-F49E76DF9FA7}"/>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D6243-3CBB-744E-89EE-A8E43D08652C}"/>
              </a:ext>
            </a:extLst>
          </p:cNvPr>
          <p:cNvSpPr>
            <a:spLocks noGrp="1"/>
          </p:cNvSpPr>
          <p:nvPr>
            <p:ph sz="half" idx="1"/>
          </p:nvPr>
        </p:nvSpPr>
        <p:spPr>
          <a:xfrm>
            <a:off x="6286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6404646-73D6-7643-93D1-B2151120BA82}"/>
              </a:ext>
            </a:extLst>
          </p:cNvPr>
          <p:cNvSpPr>
            <a:spLocks noGrp="1"/>
          </p:cNvSpPr>
          <p:nvPr>
            <p:ph sz="half" idx="2"/>
          </p:nvPr>
        </p:nvSpPr>
        <p:spPr>
          <a:xfrm>
            <a:off x="46291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42029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6DD41-0754-8648-9C1D-F44D034286C2}"/>
              </a:ext>
            </a:extLst>
          </p:cNvPr>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57C97B8-C1F5-A844-AC9C-2CDEA926B318}"/>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B8A318-0FDB-4246-A18F-AEA1233D4224}"/>
              </a:ext>
            </a:extLst>
          </p:cNvPr>
          <p:cNvSpPr>
            <a:spLocks noGrp="1"/>
          </p:cNvSpPr>
          <p:nvPr>
            <p:ph sz="half" idx="2"/>
          </p:nvPr>
        </p:nvSpPr>
        <p:spPr>
          <a:xfrm>
            <a:off x="629842" y="2505075"/>
            <a:ext cx="386834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7F55255-E2EF-CB46-B18F-0B4977FA6E7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CDDDCF-F7CB-8441-B480-88F903946837}"/>
              </a:ext>
            </a:extLst>
          </p:cNvPr>
          <p:cNvSpPr>
            <a:spLocks noGrp="1"/>
          </p:cNvSpPr>
          <p:nvPr>
            <p:ph sz="quarter" idx="4"/>
          </p:nvPr>
        </p:nvSpPr>
        <p:spPr>
          <a:xfrm>
            <a:off x="4629150" y="2505075"/>
            <a:ext cx="3887391"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51824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DC7BD-C755-5742-BFB2-4F93172E8722}"/>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226499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80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013AB-5300-9E45-AC79-BA05DEFBE1A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1EC28B7-2EF3-1346-A58B-AC3B2CE73491}"/>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7560D7E-21AB-B54D-9DCF-2748ED291675}"/>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Tree>
    <p:extLst>
      <p:ext uri="{BB962C8B-B14F-4D97-AF65-F5344CB8AC3E}">
        <p14:creationId xmlns:p14="http://schemas.microsoft.com/office/powerpoint/2010/main" val="237029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8062E-468D-5643-9B00-1185E1DDA4B3}"/>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79A59E6-6A6A-734E-9F3A-8A9811649D4F}"/>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L"/>
          </a:p>
        </p:txBody>
      </p:sp>
      <p:sp>
        <p:nvSpPr>
          <p:cNvPr id="4" name="Marcador de texto 3">
            <a:extLst>
              <a:ext uri="{FF2B5EF4-FFF2-40B4-BE49-F238E27FC236}">
                <a16:creationId xmlns:a16="http://schemas.microsoft.com/office/drawing/2014/main" id="{D8CE942E-282B-B544-AB1D-4DA3CDF18B3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Tree>
    <p:extLst>
      <p:ext uri="{BB962C8B-B14F-4D97-AF65-F5344CB8AC3E}">
        <p14:creationId xmlns:p14="http://schemas.microsoft.com/office/powerpoint/2010/main" val="13374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1061644"/>
          </a:xfrm>
          <a:prstGeom prst="rect">
            <a:avLst/>
          </a:prstGeom>
          <a:solidFill>
            <a:srgbClr val="0000A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dirty="0">
                <a:solidFill>
                  <a:prstClr val="white"/>
                </a:solidFill>
              </a:rPr>
              <a:t> </a:t>
            </a:r>
          </a:p>
        </p:txBody>
      </p:sp>
      <p:pic>
        <p:nvPicPr>
          <p:cNvPr id="7" name="Picture 6" descr="Mascara Curva.pdf"/>
          <p:cNvPicPr>
            <a:picLocks noChangeAspect="1"/>
          </p:cNvPicPr>
          <p:nvPr/>
        </p:nvPicPr>
        <p:blipFill rotWithShape="1">
          <a:blip r:embed="rId21" cstate="print">
            <a:extLst>
              <a:ext uri="{28A0092B-C50C-407E-A947-70E740481C1C}">
                <a14:useLocalDpi xmlns:a14="http://schemas.microsoft.com/office/drawing/2010/main" val="0"/>
              </a:ext>
            </a:extLst>
          </a:blip>
          <a:srcRect l="32948" t="38714" r="40695" b="39745"/>
          <a:stretch/>
        </p:blipFill>
        <p:spPr>
          <a:xfrm>
            <a:off x="7668344" y="-127909"/>
            <a:ext cx="1475656" cy="1206004"/>
          </a:xfrm>
          <a:prstGeom prst="rect">
            <a:avLst/>
          </a:prstGeom>
        </p:spPr>
      </p:pic>
      <p:sp>
        <p:nvSpPr>
          <p:cNvPr id="13" name="Text Placeholder 12"/>
          <p:cNvSpPr>
            <a:spLocks noGrp="1"/>
          </p:cNvSpPr>
          <p:nvPr>
            <p:ph type="body" idx="1"/>
          </p:nvPr>
        </p:nvSpPr>
        <p:spPr>
          <a:xfrm>
            <a:off x="612648" y="1544320"/>
            <a:ext cx="8153400" cy="4627880"/>
          </a:xfrm>
          <a:prstGeom prst="rect">
            <a:avLst/>
          </a:prstGeom>
        </p:spPr>
        <p:txBody>
          <a:bodyPr vert="horz">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22" name="Title Placeholder 21"/>
          <p:cNvSpPr>
            <a:spLocks noGrp="1"/>
          </p:cNvSpPr>
          <p:nvPr>
            <p:ph type="title"/>
          </p:nvPr>
        </p:nvSpPr>
        <p:spPr>
          <a:xfrm>
            <a:off x="609600" y="222269"/>
            <a:ext cx="7202760" cy="833120"/>
          </a:xfrm>
          <a:prstGeom prst="rect">
            <a:avLst/>
          </a:prstGeom>
        </p:spPr>
        <p:txBody>
          <a:bodyPr vert="horz" anchor="b">
            <a:normAutofit/>
          </a:bodyPr>
          <a:lstStyle/>
          <a:p>
            <a:endParaRPr lang="en-US" dirty="0"/>
          </a:p>
        </p:txBody>
      </p:sp>
      <p:pic>
        <p:nvPicPr>
          <p:cNvPr id="23" name="Picture 22" descr="Barometro-1.jpg"/>
          <p:cNvPicPr>
            <a:picLocks noChangeAspect="1"/>
          </p:cNvPicPr>
          <p:nvPr/>
        </p:nvPicPr>
        <p:blipFill rotWithShape="1">
          <a:blip r:embed="rId22" cstate="print">
            <a:alphaModFix amt="15000"/>
            <a:extLst>
              <a:ext uri="{28A0092B-C50C-407E-A947-70E740481C1C}">
                <a14:useLocalDpi xmlns:a14="http://schemas.microsoft.com/office/drawing/2010/main"/>
              </a:ext>
            </a:extLst>
          </a:blip>
          <a:srcRect t="-563"/>
          <a:stretch/>
        </p:blipFill>
        <p:spPr>
          <a:xfrm>
            <a:off x="4572000" y="3140968"/>
            <a:ext cx="4576356" cy="3717032"/>
          </a:xfrm>
          <a:prstGeom prst="rect">
            <a:avLst/>
          </a:prstGeom>
          <a:noFill/>
        </p:spPr>
      </p:pic>
      <p:sp>
        <p:nvSpPr>
          <p:cNvPr id="2" name="Rectángulo 1">
            <a:extLst>
              <a:ext uri="{FF2B5EF4-FFF2-40B4-BE49-F238E27FC236}">
                <a16:creationId xmlns:a16="http://schemas.microsoft.com/office/drawing/2014/main" id="{B7AFD86F-2412-9A41-A16B-628840A52DEE}"/>
              </a:ext>
            </a:extLst>
          </p:cNvPr>
          <p:cNvSpPr/>
          <p:nvPr userDrawn="1"/>
        </p:nvSpPr>
        <p:spPr>
          <a:xfrm>
            <a:off x="21362" y="6525344"/>
            <a:ext cx="2475358" cy="276999"/>
          </a:xfrm>
          <a:prstGeom prst="rect">
            <a:avLst/>
          </a:prstGeom>
        </p:spPr>
        <p:txBody>
          <a:bodyPr wrap="none">
            <a:spAutoFit/>
          </a:bodyPr>
          <a:lstStyle/>
          <a:p>
            <a:pPr lvl="0"/>
            <a:r>
              <a:rPr lang="en-US" sz="1200" b="1" dirty="0">
                <a:latin typeface="Arial  "/>
              </a:rPr>
              <a:t>Fuente: Latinobarómetro 2023.</a:t>
            </a:r>
          </a:p>
        </p:txBody>
      </p:sp>
      <p:pic>
        <p:nvPicPr>
          <p:cNvPr id="4" name="Imagen 3" descr="Icono&#10;&#10;Descripción generada automáticamente">
            <a:extLst>
              <a:ext uri="{FF2B5EF4-FFF2-40B4-BE49-F238E27FC236}">
                <a16:creationId xmlns:a16="http://schemas.microsoft.com/office/drawing/2014/main" id="{600273B5-7EFD-F340-9F66-7CA1F782FFE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244408" y="40732"/>
            <a:ext cx="792088" cy="834903"/>
          </a:xfrm>
          <a:prstGeom prst="rect">
            <a:avLst/>
          </a:prstGeom>
        </p:spPr>
      </p:pic>
    </p:spTree>
    <p:extLst>
      <p:ext uri="{BB962C8B-B14F-4D97-AF65-F5344CB8AC3E}">
        <p14:creationId xmlns:p14="http://schemas.microsoft.com/office/powerpoint/2010/main" val="21930519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rtl="0" eaLnBrk="1" latinLnBrk="0" hangingPunct="1">
        <a:spcBef>
          <a:spcPct val="0"/>
        </a:spcBef>
        <a:buNone/>
        <a:defRPr sz="2400" b="1" i="0" kern="1200">
          <a:solidFill>
            <a:srgbClr val="FFFFFF"/>
          </a:solidFill>
          <a:effectLst>
            <a:outerShdw blurRad="63500" dist="38100" dir="2700000" algn="tl" rotWithShape="0">
              <a:prstClr val="black">
                <a:alpha val="30000"/>
              </a:prstClr>
            </a:outerShdw>
          </a:effectLst>
          <a:latin typeface="Arial"/>
          <a:ea typeface="+mj-ea"/>
          <a:cs typeface="Arial"/>
        </a:defRPr>
      </a:lvl1pPr>
      <a:extLst/>
    </p:titleStyle>
    <p:bodyStyle>
      <a:lvl1pPr marL="320040" indent="-320040" algn="l" rtl="0" eaLnBrk="1" latinLnBrk="0" hangingPunct="1">
        <a:lnSpc>
          <a:spcPct val="80000"/>
        </a:lnSpc>
        <a:spcBef>
          <a:spcPts val="700"/>
        </a:spcBef>
        <a:spcAft>
          <a:spcPts val="0"/>
        </a:spcAft>
        <a:buClr>
          <a:srgbClr val="0000A5"/>
        </a:buClr>
        <a:buSzPct val="60000"/>
        <a:buFont typeface="Wingdings" charset="2"/>
        <a:buChar char=""/>
        <a:defRPr sz="2000" kern="1200">
          <a:solidFill>
            <a:schemeClr val="tx1"/>
          </a:solidFill>
          <a:latin typeface="Arial"/>
          <a:ea typeface="+mn-ea"/>
          <a:cs typeface="Arial"/>
        </a:defRPr>
      </a:lvl1pPr>
      <a:lvl2pPr marL="640080" indent="-274320" algn="l" rtl="0" eaLnBrk="1" latinLnBrk="0" hangingPunct="1">
        <a:lnSpc>
          <a:spcPct val="80000"/>
        </a:lnSpc>
        <a:spcBef>
          <a:spcPts val="550"/>
        </a:spcBef>
        <a:spcAft>
          <a:spcPts val="0"/>
        </a:spcAft>
        <a:buClr>
          <a:srgbClr val="0000A5"/>
        </a:buClr>
        <a:buSzPct val="50000"/>
        <a:buFont typeface="Wingdings" charset="2"/>
        <a:buChar char="■"/>
        <a:defRPr sz="2000" kern="1200">
          <a:solidFill>
            <a:schemeClr val="tx1"/>
          </a:solidFill>
          <a:latin typeface="Arial"/>
          <a:ea typeface="+mn-ea"/>
          <a:cs typeface="Arial"/>
        </a:defRPr>
      </a:lvl2pPr>
      <a:lvl3pPr marL="914400" indent="-228600" algn="l" rtl="0" eaLnBrk="1" latinLnBrk="0" hangingPunct="1">
        <a:spcBef>
          <a:spcPts val="500"/>
        </a:spcBef>
        <a:buClr>
          <a:srgbClr val="004DFF"/>
        </a:buClr>
        <a:buSzPct val="75000"/>
        <a:buFont typeface="Wingdings" charset="2"/>
        <a:buChar char=""/>
        <a:defRPr sz="2200" kern="1200">
          <a:solidFill>
            <a:schemeClr val="tx1"/>
          </a:solidFill>
          <a:latin typeface="arial (Body)"/>
          <a:ea typeface="+mn-ea"/>
          <a:cs typeface="arial (Body)"/>
        </a:defRPr>
      </a:lvl3pPr>
      <a:lvl4pPr marL="1371600" indent="-228600" algn="l" rtl="0" eaLnBrk="1" latinLnBrk="0" hangingPunct="1">
        <a:spcBef>
          <a:spcPts val="400"/>
        </a:spcBef>
        <a:buClr>
          <a:srgbClr val="004DFF"/>
        </a:buClr>
        <a:buSzPct val="75000"/>
        <a:buFont typeface="Wingdings" charset="2"/>
        <a:buChar char=""/>
        <a:defRPr sz="1800" kern="1200">
          <a:solidFill>
            <a:schemeClr val="tx1"/>
          </a:solidFill>
          <a:latin typeface="arial (Body)"/>
          <a:ea typeface="+mn-ea"/>
          <a:cs typeface="arial (Body)"/>
        </a:defRPr>
      </a:lvl4pPr>
      <a:lvl5pPr marL="1828800" indent="-228600" algn="l" rtl="0" eaLnBrk="1" latinLnBrk="0" hangingPunct="1">
        <a:spcBef>
          <a:spcPts val="400"/>
        </a:spcBef>
        <a:buClr>
          <a:srgbClr val="004DFF"/>
        </a:buClr>
        <a:buSzPct val="65000"/>
        <a:buFont typeface="Wingdings" charset="2"/>
        <a:buChar char=""/>
        <a:defRPr sz="1800" kern="1200">
          <a:solidFill>
            <a:schemeClr val="tx1"/>
          </a:solidFill>
          <a:latin typeface="arial (Body)"/>
          <a:ea typeface="+mn-ea"/>
          <a:cs typeface="arial (Body)"/>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hyperlink" Target="http://www.latinobarometro.org/" TargetMode="External"/><Relationship Id="rId3" Type="http://schemas.openxmlformats.org/officeDocument/2006/relationships/hyperlink" Target="http://www.globalbarometer.net/" TargetMode="External"/><Relationship Id="rId7" Type="http://schemas.openxmlformats.org/officeDocument/2006/relationships/hyperlink" Target="http://www.eurasiabarometer.org/" TargetMode="External"/><Relationship Id="rId2" Type="http://schemas.openxmlformats.org/officeDocument/2006/relationships/hyperlink" Target="http://www.globalbarometer.net.org/" TargetMode="External"/><Relationship Id="rId1" Type="http://schemas.openxmlformats.org/officeDocument/2006/relationships/slideLayout" Target="../slideLayouts/slideLayout14.xml"/><Relationship Id="rId6" Type="http://schemas.openxmlformats.org/officeDocument/2006/relationships/hyperlink" Target="http://www.arabbarometer.org/" TargetMode="External"/><Relationship Id="rId5" Type="http://schemas.openxmlformats.org/officeDocument/2006/relationships/hyperlink" Target="http://www.asianbarometr.org/" TargetMode="External"/><Relationship Id="rId4" Type="http://schemas.openxmlformats.org/officeDocument/2006/relationships/hyperlink" Target="http://www.afrobarometer.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chart" Target="../charts/chart35.xml"/></Relationships>
</file>

<file path=ppt/slides/_rels/slide2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37.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chart" Target="../charts/chart40.xml"/><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chart" Target="../charts/chart43.xml"/><Relationship Id="rId4" Type="http://schemas.openxmlformats.org/officeDocument/2006/relationships/chart" Target="../charts/chart42.xml"/></Relationships>
</file>

<file path=ppt/slides/_rels/slide3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chart" Target="../charts/chart4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2"/>
          </p:nvPr>
        </p:nvSpPr>
        <p:spPr/>
        <p:txBody>
          <a:bodyPr>
            <a:normAutofit/>
          </a:bodyPr>
          <a:lstStyle/>
          <a:p>
            <a:r>
              <a:rPr lang="es-CL" sz="1800" dirty="0">
                <a:effectLst/>
              </a:rPr>
              <a:t>25 años monitoreando las sociedades latinoamericanas.</a:t>
            </a:r>
          </a:p>
        </p:txBody>
      </p:sp>
      <p:sp>
        <p:nvSpPr>
          <p:cNvPr id="4" name="CuadroTexto 3">
            <a:extLst>
              <a:ext uri="{FF2B5EF4-FFF2-40B4-BE49-F238E27FC236}">
                <a16:creationId xmlns:a16="http://schemas.microsoft.com/office/drawing/2014/main" id="{BD7D5982-C816-1548-A223-9334AB9ED552}"/>
              </a:ext>
            </a:extLst>
          </p:cNvPr>
          <p:cNvSpPr txBox="1"/>
          <p:nvPr/>
        </p:nvSpPr>
        <p:spPr>
          <a:xfrm>
            <a:off x="710860" y="1878214"/>
            <a:ext cx="8216866" cy="2062103"/>
          </a:xfrm>
          <a:prstGeom prst="rect">
            <a:avLst/>
          </a:prstGeom>
          <a:noFill/>
        </p:spPr>
        <p:txBody>
          <a:bodyPr wrap="none" rtlCol="0">
            <a:spAutoFit/>
          </a:bodyPr>
          <a:lstStyle/>
          <a:p>
            <a:pPr algn="ctr"/>
            <a:r>
              <a:rPr lang="es-CL" sz="3200" b="1" dirty="0">
                <a:solidFill>
                  <a:schemeClr val="bg1"/>
                </a:solidFill>
              </a:rPr>
              <a:t>          </a:t>
            </a:r>
          </a:p>
          <a:p>
            <a:pPr algn="ctr"/>
            <a:r>
              <a:rPr lang="es-CL" sz="3200" b="1" dirty="0">
                <a:solidFill>
                  <a:schemeClr val="bg1"/>
                </a:solidFill>
                <a:latin typeface="Arial" panose="020B0604020202020204" pitchFamily="34" charset="0"/>
                <a:cs typeface="Arial" panose="020B0604020202020204" pitchFamily="34" charset="0"/>
              </a:rPr>
              <a:t>LATINOBAROMETRO</a:t>
            </a:r>
          </a:p>
          <a:p>
            <a:pPr algn="ctr"/>
            <a:r>
              <a:rPr lang="es-CL" sz="3200" b="1" dirty="0">
                <a:solidFill>
                  <a:schemeClr val="bg1"/>
                </a:solidFill>
                <a:latin typeface="Arial" panose="020B0604020202020204" pitchFamily="34" charset="0"/>
                <a:cs typeface="Arial" panose="020B0604020202020204" pitchFamily="34" charset="0"/>
              </a:rPr>
              <a:t>1995 -2023</a:t>
            </a:r>
          </a:p>
          <a:p>
            <a:pPr algn="ctr"/>
            <a:r>
              <a:rPr lang="es-CL" sz="3200" b="1" dirty="0">
                <a:solidFill>
                  <a:schemeClr val="bg1"/>
                </a:solidFill>
                <a:latin typeface="Arial" panose="020B0604020202020204" pitchFamily="34" charset="0"/>
                <a:cs typeface="Arial" panose="020B0604020202020204" pitchFamily="34" charset="0"/>
              </a:rPr>
              <a:t>GRAFICOS EN EL ORDEN DEL INFORME</a:t>
            </a:r>
          </a:p>
        </p:txBody>
      </p:sp>
      <p:sp>
        <p:nvSpPr>
          <p:cNvPr id="6" name="CuadroTexto 5">
            <a:extLst>
              <a:ext uri="{FF2B5EF4-FFF2-40B4-BE49-F238E27FC236}">
                <a16:creationId xmlns:a16="http://schemas.microsoft.com/office/drawing/2014/main" id="{64DE86EC-B828-D949-931A-49D8DDE54360}"/>
              </a:ext>
            </a:extLst>
          </p:cNvPr>
          <p:cNvSpPr txBox="1"/>
          <p:nvPr/>
        </p:nvSpPr>
        <p:spPr>
          <a:xfrm>
            <a:off x="1331640" y="3163180"/>
            <a:ext cx="1774845" cy="1231106"/>
          </a:xfrm>
          <a:prstGeom prst="rect">
            <a:avLst/>
          </a:prstGeom>
          <a:noFill/>
        </p:spPr>
        <p:txBody>
          <a:bodyPr wrap="none" rtlCol="0">
            <a:spAutoFit/>
          </a:bodyPr>
          <a:lstStyle/>
          <a:p>
            <a:endParaRPr lang="es-CL" sz="2800" b="1" dirty="0">
              <a:latin typeface="Arial" panose="020B0604020202020204" pitchFamily="34" charset="0"/>
              <a:cs typeface="Arial" panose="020B0604020202020204" pitchFamily="34" charset="0"/>
            </a:endParaRPr>
          </a:p>
          <a:p>
            <a:r>
              <a:rPr lang="es-CL" sz="2800" b="1" dirty="0">
                <a:latin typeface="Arial" panose="020B0604020202020204" pitchFamily="34" charset="0"/>
                <a:cs typeface="Arial" panose="020B0604020202020204" pitchFamily="34" charset="0"/>
              </a:rPr>
              <a:t>                </a:t>
            </a:r>
          </a:p>
          <a:p>
            <a:endParaRPr lang="es-CL" dirty="0"/>
          </a:p>
        </p:txBody>
      </p:sp>
      <p:pic>
        <p:nvPicPr>
          <p:cNvPr id="7" name="Imagen 6" descr="Icono&#10;&#10;Descripción generada automáticamente">
            <a:extLst>
              <a:ext uri="{FF2B5EF4-FFF2-40B4-BE49-F238E27FC236}">
                <a16:creationId xmlns:a16="http://schemas.microsoft.com/office/drawing/2014/main" id="{D9F04CB3-7861-5748-8D4A-5CE8F8581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2349500" cy="2476500"/>
          </a:xfrm>
          <a:prstGeom prst="rect">
            <a:avLst/>
          </a:prstGeom>
        </p:spPr>
      </p:pic>
    </p:spTree>
    <p:extLst>
      <p:ext uri="{BB962C8B-B14F-4D97-AF65-F5344CB8AC3E}">
        <p14:creationId xmlns:p14="http://schemas.microsoft.com/office/powerpoint/2010/main" val="260775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857942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400" b="1" dirty="0">
                <a:solidFill>
                  <a:schemeClr val="bg1"/>
                </a:solidFill>
                <a:latin typeface="Arial" panose="020B0604020202020204" pitchFamily="34" charset="0"/>
                <a:cs typeface="Arial" panose="020B0604020202020204" pitchFamily="34" charset="0"/>
              </a:rPr>
              <a:t>AUMENTO DE AUTORITARISMO: </a:t>
            </a:r>
            <a:r>
              <a:rPr lang="es-ES_tradnl" altLang="es-CL" sz="2400" b="1" dirty="0">
                <a:solidFill>
                  <a:schemeClr val="bg1"/>
                </a:solidFill>
                <a:latin typeface="Arial" pitchFamily="34" charset="0"/>
              </a:rPr>
              <a:t>UN GOBIERNO AUTORITARIO PUEDER SER PREFERIBLE</a:t>
            </a:r>
            <a:endParaRPr lang="es-ES_tradnl" altLang="es-CL" sz="2400" b="1" dirty="0">
              <a:solidFill>
                <a:schemeClr val="bg1"/>
              </a:solidFill>
              <a:latin typeface="Arial" panose="020B0604020202020204" pitchFamily="34" charset="0"/>
              <a:cs typeface="Arial" panose="020B0604020202020204" pitchFamily="34" charset="0"/>
            </a:endParaRPr>
          </a:p>
          <a:p>
            <a:r>
              <a:rPr lang="es-ES_tradnl" altLang="es-CL" sz="2000" b="1" dirty="0">
                <a:solidFill>
                  <a:schemeClr val="bg1"/>
                </a:solidFill>
                <a:latin typeface="Arial" panose="020B0604020202020204" pitchFamily="34" charset="0"/>
                <a:cs typeface="Arial" panose="020B0604020202020204" pitchFamily="34" charset="0"/>
              </a:rPr>
              <a:t>DIFERENCIAS POR PAÍS 2020 - 2023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5"/>
            <a:ext cx="8534400" cy="755757"/>
          </a:xfrm>
        </p:spPr>
        <p:txBody>
          <a:bodyPr lIns="108000" rIns="144000"/>
          <a:lstStyle/>
          <a:p>
            <a:pPr eaLnBrk="1" fontAlgn="auto" hangingPunct="1">
              <a:buFont typeface="Wingdings" charset="2"/>
              <a:buNone/>
              <a:defRPr/>
            </a:pPr>
            <a:endParaRPr lang="es-CL" altLang="es-CL" i="1" dirty="0"/>
          </a:p>
          <a:p>
            <a:pPr algn="just">
              <a:tabLst>
                <a:tab pos="2700655" algn="l"/>
              </a:tabLst>
            </a:pPr>
            <a:r>
              <a:rPr lang="es-CL" altLang="es-CL" i="1" dirty="0"/>
              <a:t>P. ¿Con cuál de las siguientes frases está Ud. más de acuerdo? </a:t>
            </a:r>
            <a:r>
              <a:rPr lang="es-CL" i="1" dirty="0"/>
              <a:t>La democracia es preferible a cualquier otra forma de gobierno, En algunas circunstancias, un gobierno autoritario puede ser preferible a uno democrático o A la gente como uno, nos da lo mismo un </a:t>
            </a:r>
          </a:p>
          <a:p>
            <a:r>
              <a:rPr lang="es-CL" i="1" dirty="0"/>
              <a:t>régimen democrático que uno no democrático.</a:t>
            </a:r>
            <a:endParaRPr lang="es-CL" altLang="es-CL" i="1" dirty="0"/>
          </a:p>
          <a:p>
            <a:pPr eaLnBrk="1" fontAlgn="auto" hangingPunct="1">
              <a:buFont typeface="Wingdings" charset="2"/>
              <a:buNone/>
              <a:defRPr/>
            </a:pPr>
            <a:r>
              <a:rPr lang="es-CL" altLang="es-CL" i="1" dirty="0"/>
              <a:t>Aquí: “En algunas circunstancias, un gobierno autoritario puede ser preferible a uno democrático”. </a:t>
            </a:r>
            <a:endParaRPr lang="es-ES_tradn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396480502"/>
              </p:ext>
            </p:extLst>
          </p:nvPr>
        </p:nvGraphicFramePr>
        <p:xfrm>
          <a:off x="603955" y="2054225"/>
          <a:ext cx="8534400" cy="468714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C7459406-BA5A-B861-1B60-F1B29DB81323}"/>
              </a:ext>
            </a:extLst>
          </p:cNvPr>
          <p:cNvSpPr txBox="1"/>
          <p:nvPr/>
        </p:nvSpPr>
        <p:spPr>
          <a:xfrm>
            <a:off x="4572000" y="3729644"/>
            <a:ext cx="3119444" cy="646331"/>
          </a:xfrm>
          <a:prstGeom prst="rect">
            <a:avLst/>
          </a:prstGeom>
          <a:noFill/>
        </p:spPr>
        <p:txBody>
          <a:bodyPr wrap="none" rtlCol="0">
            <a:spAutoFit/>
          </a:bodyPr>
          <a:lstStyle/>
          <a:p>
            <a:r>
              <a:rPr lang="es-CL" dirty="0"/>
              <a:t>AUMENTO DE AUTORITARISMO</a:t>
            </a:r>
          </a:p>
          <a:p>
            <a:r>
              <a:rPr lang="es-CL" dirty="0"/>
              <a:t>EN AMÉRICA LATINA</a:t>
            </a:r>
          </a:p>
        </p:txBody>
      </p:sp>
    </p:spTree>
    <p:extLst>
      <p:ext uri="{BB962C8B-B14F-4D97-AF65-F5344CB8AC3E}">
        <p14:creationId xmlns:p14="http://schemas.microsoft.com/office/powerpoint/2010/main" val="347134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58"/>
            <a:ext cx="8153400" cy="833120"/>
          </a:xfrm>
        </p:spPr>
        <p:txBody>
          <a:bodyPr>
            <a:normAutofit fontScale="90000"/>
          </a:bodyPr>
          <a:lstStyle/>
          <a:p>
            <a:r>
              <a:rPr lang="es-ES_tradnl" altLang="es-CL" sz="2900" dirty="0">
                <a:latin typeface="Arial" pitchFamily="34" charset="0"/>
              </a:rPr>
              <a:t>BALANCE : APOYO A LA DEMOCRACIA </a:t>
            </a:r>
            <a:br>
              <a:rPr lang="es-ES_tradnl" altLang="es-CL" sz="2000" dirty="0">
                <a:latin typeface="Arial" pitchFamily="34" charset="0"/>
              </a:rPr>
            </a:br>
            <a:r>
              <a:rPr lang="es-ES_tradnl" altLang="es-CL" sz="2000" dirty="0">
                <a:latin typeface="Arial" pitchFamily="34" charset="0"/>
              </a:rPr>
              <a:t>TOTAL LATINOAMÉRICA Y PAÍSES 2023</a:t>
            </a:r>
            <a:endParaRPr lang="es-CL" sz="2000" dirty="0"/>
          </a:p>
        </p:txBody>
      </p:sp>
      <p:sp>
        <p:nvSpPr>
          <p:cNvPr id="3" name="Text Placeholder 2"/>
          <p:cNvSpPr>
            <a:spLocks noGrp="1"/>
          </p:cNvSpPr>
          <p:nvPr>
            <p:ph type="body" idx="1"/>
          </p:nvPr>
        </p:nvSpPr>
        <p:spPr>
          <a:xfrm>
            <a:off x="609600" y="1151575"/>
            <a:ext cx="8534400" cy="765257"/>
          </a:xfrm>
        </p:spPr>
        <p:txBody>
          <a:bodyPr lIns="36000" tIns="0" rIns="72000" bIns="36000"/>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P. En general, ¿Diría Ud. que está Muy satisfecho, Más bien satisfecho, No muy satisfecho o Nada satisfecho con el funcionamiento de la democracia en (País)?.  </a:t>
            </a:r>
            <a:r>
              <a:rPr lang="es-ES_tradnl" altLang="es-CL" i="1" dirty="0">
                <a:latin typeface="Arial" pitchFamily="34" charset="0"/>
              </a:rPr>
              <a:t>Aquí: ‘Muy satisfecho’ más ‘Más bien satisfecho”.</a:t>
            </a:r>
            <a:endParaRPr lang="es-CL" altLang="es-CL" i="1" dirty="0">
              <a:latin typeface="Arial" pitchFamily="34" charset="0"/>
            </a:endParaRPr>
          </a:p>
          <a:p>
            <a:endParaRPr lang="es-ES_tradnl" altLang="es-CL" b="1" i="1" dirty="0">
              <a:latin typeface="Arial" pitchFamily="34" charset="0"/>
            </a:endParaRPr>
          </a:p>
        </p:txBody>
      </p:sp>
      <p:graphicFrame>
        <p:nvGraphicFramePr>
          <p:cNvPr id="4" name="Tabla 3">
            <a:extLst>
              <a:ext uri="{FF2B5EF4-FFF2-40B4-BE49-F238E27FC236}">
                <a16:creationId xmlns:a16="http://schemas.microsoft.com/office/drawing/2014/main" id="{D7E5B563-DF3C-8D61-473E-631174521E16}"/>
              </a:ext>
            </a:extLst>
          </p:cNvPr>
          <p:cNvGraphicFramePr>
            <a:graphicFrameLocks noGrp="1"/>
          </p:cNvGraphicFramePr>
          <p:nvPr>
            <p:extLst>
              <p:ext uri="{D42A27DB-BD31-4B8C-83A1-F6EECF244321}">
                <p14:modId xmlns:p14="http://schemas.microsoft.com/office/powerpoint/2010/main" val="2751761144"/>
              </p:ext>
            </p:extLst>
          </p:nvPr>
        </p:nvGraphicFramePr>
        <p:xfrm>
          <a:off x="323528" y="1963012"/>
          <a:ext cx="8568951" cy="4556947"/>
        </p:xfrm>
        <a:graphic>
          <a:graphicData uri="http://schemas.openxmlformats.org/drawingml/2006/table">
            <a:tbl>
              <a:tblPr bandRow="1">
                <a:tableStyleId>{69CF1AB2-1976-4502-BF36-3FF5EA218861}</a:tableStyleId>
              </a:tblPr>
              <a:tblGrid>
                <a:gridCol w="2414466">
                  <a:extLst>
                    <a:ext uri="{9D8B030D-6E8A-4147-A177-3AD203B41FA5}">
                      <a16:colId xmlns:a16="http://schemas.microsoft.com/office/drawing/2014/main" val="4112376424"/>
                    </a:ext>
                  </a:extLst>
                </a:gridCol>
                <a:gridCol w="2172171">
                  <a:extLst>
                    <a:ext uri="{9D8B030D-6E8A-4147-A177-3AD203B41FA5}">
                      <a16:colId xmlns:a16="http://schemas.microsoft.com/office/drawing/2014/main" val="3558809536"/>
                    </a:ext>
                  </a:extLst>
                </a:gridCol>
                <a:gridCol w="1900650">
                  <a:extLst>
                    <a:ext uri="{9D8B030D-6E8A-4147-A177-3AD203B41FA5}">
                      <a16:colId xmlns:a16="http://schemas.microsoft.com/office/drawing/2014/main" val="1427386276"/>
                    </a:ext>
                  </a:extLst>
                </a:gridCol>
                <a:gridCol w="2081664">
                  <a:extLst>
                    <a:ext uri="{9D8B030D-6E8A-4147-A177-3AD203B41FA5}">
                      <a16:colId xmlns:a16="http://schemas.microsoft.com/office/drawing/2014/main" val="2333547138"/>
                    </a:ext>
                  </a:extLst>
                </a:gridCol>
              </a:tblGrid>
              <a:tr h="279335">
                <a:tc>
                  <a:txBody>
                    <a:bodyPr/>
                    <a:lstStyle/>
                    <a:p>
                      <a:pPr algn="l" fontAlgn="b"/>
                      <a:endParaRPr lang="es-CL" sz="1400" b="0"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CL" sz="1400" u="none" strike="noStrike" dirty="0">
                          <a:effectLst/>
                        </a:rPr>
                        <a:t>DEMOCRACIA</a:t>
                      </a:r>
                      <a:endParaRPr lang="es-CL"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CL" sz="1400" u="none" strike="noStrike" dirty="0">
                          <a:effectLst/>
                        </a:rPr>
                        <a:t>INDEFERENCIA</a:t>
                      </a:r>
                      <a:endParaRPr lang="es-CL"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CL" sz="1400" u="none" strike="noStrike" dirty="0">
                          <a:effectLst/>
                        </a:rPr>
                        <a:t>AUTORITARISMO</a:t>
                      </a:r>
                      <a:endParaRPr lang="es-CL"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56147084"/>
                  </a:ext>
                </a:extLst>
              </a:tr>
              <a:tr h="235809">
                <a:tc>
                  <a:txBody>
                    <a:bodyPr/>
                    <a:lstStyle/>
                    <a:p>
                      <a:pPr lvl="0" algn="l" rtl="0" fontAlgn="b"/>
                      <a:r>
                        <a:rPr lang="es-CL" sz="1400" b="0" u="none" strike="noStrike" dirty="0">
                          <a:solidFill>
                            <a:schemeClr val="tx1"/>
                          </a:solidFill>
                          <a:effectLst/>
                        </a:rPr>
                        <a:t>Uruguay</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69</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17</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9</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41933641"/>
                  </a:ext>
                </a:extLst>
              </a:tr>
              <a:tr h="235809">
                <a:tc>
                  <a:txBody>
                    <a:bodyPr/>
                    <a:lstStyle/>
                    <a:p>
                      <a:pPr lvl="0" algn="l" rtl="0" fontAlgn="b"/>
                      <a:r>
                        <a:rPr lang="es-CL" sz="1400" b="0" u="none" strike="noStrike" dirty="0">
                          <a:solidFill>
                            <a:schemeClr val="tx1"/>
                          </a:solidFill>
                          <a:effectLst/>
                        </a:rPr>
                        <a:t>Argentina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62</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15</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67753315"/>
                  </a:ext>
                </a:extLst>
              </a:tr>
              <a:tr h="235809">
                <a:tc>
                  <a:txBody>
                    <a:bodyPr/>
                    <a:lstStyle/>
                    <a:p>
                      <a:pPr lvl="0" algn="l" rtl="0" fontAlgn="b"/>
                      <a:r>
                        <a:rPr lang="es-CL" sz="1400" b="0" u="none" strike="noStrike" dirty="0">
                          <a:solidFill>
                            <a:schemeClr val="tx1"/>
                          </a:solidFill>
                          <a:effectLst/>
                        </a:rPr>
                        <a:t>Chile</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58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23</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15</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208256946"/>
                  </a:ext>
                </a:extLst>
              </a:tr>
              <a:tr h="235809">
                <a:tc>
                  <a:txBody>
                    <a:bodyPr/>
                    <a:lstStyle/>
                    <a:p>
                      <a:pPr lvl="0" algn="l" rtl="0" fontAlgn="b"/>
                      <a:r>
                        <a:rPr lang="es-CL" sz="1400" b="0" u="none" strike="noStrike" dirty="0">
                          <a:solidFill>
                            <a:schemeClr val="tx1"/>
                          </a:solidFill>
                          <a:effectLst/>
                        </a:rPr>
                        <a:t>Venezuela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57</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24</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12</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5080220"/>
                  </a:ext>
                </a:extLst>
              </a:tr>
              <a:tr h="235809">
                <a:tc>
                  <a:txBody>
                    <a:bodyPr/>
                    <a:lstStyle/>
                    <a:p>
                      <a:pPr lvl="0" algn="l" rtl="0" fontAlgn="b"/>
                      <a:r>
                        <a:rPr lang="es-CL" sz="1400" b="0" u="none" strike="noStrike" dirty="0">
                          <a:solidFill>
                            <a:schemeClr val="tx1"/>
                          </a:solidFill>
                          <a:effectLst/>
                        </a:rPr>
                        <a:t>Costa Rica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56</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22</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16</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43969192"/>
                  </a:ext>
                </a:extLst>
              </a:tr>
              <a:tr h="235809">
                <a:tc>
                  <a:txBody>
                    <a:bodyPr/>
                    <a:lstStyle/>
                    <a:p>
                      <a:pPr lvl="0" algn="l" rtl="0" fontAlgn="b"/>
                      <a:r>
                        <a:rPr lang="es-CL" sz="1400" b="0" u="none" strike="noStrike" dirty="0">
                          <a:solidFill>
                            <a:schemeClr val="tx1"/>
                          </a:solidFill>
                          <a:effectLst/>
                        </a:rPr>
                        <a:t>Bolivia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51</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13</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2400579"/>
                  </a:ext>
                </a:extLst>
              </a:tr>
              <a:tr h="235809">
                <a:tc>
                  <a:txBody>
                    <a:bodyPr/>
                    <a:lstStyle/>
                    <a:p>
                      <a:pPr lvl="0" algn="l" rtl="0" fontAlgn="b"/>
                      <a:r>
                        <a:rPr lang="es-CL" sz="1400" b="0" u="none" strike="noStrike" dirty="0">
                          <a:solidFill>
                            <a:schemeClr val="tx1"/>
                          </a:solidFill>
                          <a:effectLst/>
                        </a:rPr>
                        <a:t>Perú</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50</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27</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17</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00172546"/>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Colombia</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48</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32</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14</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642918778"/>
                  </a:ext>
                </a:extLst>
              </a:tr>
              <a:tr h="281783">
                <a:tc>
                  <a:txBody>
                    <a:bodyPr/>
                    <a:lstStyle/>
                    <a:p>
                      <a:pPr marL="0" lvl="0" algn="l" rtl="0" eaLnBrk="1" fontAlgn="b" hangingPunct="1"/>
                      <a:r>
                        <a:rPr lang="es-CL" sz="1400" u="none" strike="noStrike" kern="1200" dirty="0">
                          <a:solidFill>
                            <a:srgbClr val="FF0000"/>
                          </a:solidFill>
                          <a:effectLst/>
                          <a:highlight>
                            <a:srgbClr val="C0C0C0"/>
                          </a:highlight>
                        </a:rPr>
                        <a:t>Rep. Dominicana</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48</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21</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106972137"/>
                  </a:ext>
                </a:extLst>
              </a:tr>
              <a:tr h="235809">
                <a:tc>
                  <a:txBody>
                    <a:bodyPr/>
                    <a:lstStyle/>
                    <a:p>
                      <a:pPr lvl="0" algn="l" rtl="0" fontAlgn="b"/>
                      <a:r>
                        <a:rPr lang="es-CL" sz="1400" b="0" u="none" strike="noStrike" dirty="0">
                          <a:solidFill>
                            <a:schemeClr val="tx1"/>
                          </a:solidFill>
                          <a:effectLst/>
                        </a:rPr>
                        <a:t>Latinoamérica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48</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17</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06185424"/>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Brasil</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46</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30</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13</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101259034"/>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El Salvador</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46</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26</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15</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061134801"/>
                  </a:ext>
                </a:extLst>
              </a:tr>
              <a:tr h="235809">
                <a:tc>
                  <a:txBody>
                    <a:bodyPr/>
                    <a:lstStyle/>
                    <a:p>
                      <a:pPr marL="0" lvl="0" algn="l" rtl="0" eaLnBrk="1" fontAlgn="b" hangingPunct="1"/>
                      <a:r>
                        <a:rPr lang="es-CL" sz="1400" u="none" strike="noStrike" kern="1200" dirty="0">
                          <a:solidFill>
                            <a:schemeClr val="tx1"/>
                          </a:solidFill>
                          <a:effectLst/>
                          <a:highlight>
                            <a:srgbClr val="C0C0C0"/>
                          </a:highlight>
                        </a:rPr>
                        <a:t>Panamá</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chemeClr val="tx1"/>
                          </a:solidFill>
                          <a:effectLst/>
                          <a:highlight>
                            <a:srgbClr val="C0C0C0"/>
                          </a:highlight>
                        </a:rPr>
                        <a:t>46</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chemeClr val="tx1"/>
                          </a:solidFill>
                          <a:effectLst/>
                          <a:highlight>
                            <a:srgbClr val="C0C0C0"/>
                          </a:highlight>
                        </a:rPr>
                        <a:t>33</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chemeClr val="tx1"/>
                          </a:solidFill>
                          <a:effectLst/>
                          <a:highlight>
                            <a:srgbClr val="C0C0C0"/>
                          </a:highlight>
                        </a:rPr>
                        <a:t>13</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446168672"/>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Paraguay</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40</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355101294"/>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Ecuador</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19</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917111930"/>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México</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35</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28</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33</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588392662"/>
                  </a:ext>
                </a:extLst>
              </a:tr>
              <a:tr h="0">
                <a:tc>
                  <a:txBody>
                    <a:bodyPr/>
                    <a:lstStyle/>
                    <a:p>
                      <a:pPr marL="0" lvl="0" algn="l" rtl="0" eaLnBrk="1" fontAlgn="b" hangingPunct="1"/>
                      <a:r>
                        <a:rPr lang="es-CL" sz="1400" u="none" strike="noStrike" kern="1200" dirty="0">
                          <a:solidFill>
                            <a:srgbClr val="FF0000"/>
                          </a:solidFill>
                          <a:effectLst/>
                          <a:highlight>
                            <a:srgbClr val="C0C0C0"/>
                          </a:highlight>
                        </a:rPr>
                        <a:t>Honduras</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a:solidFill>
                            <a:srgbClr val="FF0000"/>
                          </a:solidFill>
                          <a:effectLst/>
                          <a:highlight>
                            <a:srgbClr val="C0C0C0"/>
                          </a:highlight>
                        </a:rPr>
                        <a:t>32</a:t>
                      </a:r>
                      <a:endParaRPr lang="es-CL" sz="1400" u="none" strike="noStrike" kern="120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41</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12</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27894313"/>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Guatemala</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29</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41</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23</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889285504"/>
                  </a:ext>
                </a:extLst>
              </a:tr>
            </a:tbl>
          </a:graphicData>
        </a:graphic>
      </p:graphicFrame>
    </p:spTree>
    <p:extLst>
      <p:ext uri="{BB962C8B-B14F-4D97-AF65-F5344CB8AC3E}">
        <p14:creationId xmlns:p14="http://schemas.microsoft.com/office/powerpoint/2010/main" val="315884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 y="217544"/>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000" dirty="0">
                <a:latin typeface="Arial" pitchFamily="34" charset="0"/>
              </a:rPr>
              <a:t>POR SEXO Y EDAD </a:t>
            </a:r>
            <a:br>
              <a:rPr lang="es-ES_tradnl" altLang="es-CL" sz="2000" dirty="0">
                <a:latin typeface="Arial" pitchFamily="34" charset="0"/>
              </a:rPr>
            </a:br>
            <a:r>
              <a:rPr lang="es-ES_tradnl" altLang="es-CL" sz="2000" dirty="0">
                <a:latin typeface="Arial" pitchFamily="34" charset="0"/>
              </a:rPr>
              <a:t>TOTAL LATINOAMÉRICA 2023</a:t>
            </a:r>
            <a:endParaRPr lang="es-CL" sz="2000" dirty="0"/>
          </a:p>
        </p:txBody>
      </p:sp>
      <p:sp>
        <p:nvSpPr>
          <p:cNvPr id="3" name="Text Placeholder 2"/>
          <p:cNvSpPr>
            <a:spLocks noGrp="1"/>
          </p:cNvSpPr>
          <p:nvPr>
            <p:ph type="body" idx="1"/>
          </p:nvPr>
        </p:nvSpPr>
        <p:spPr>
          <a:xfrm>
            <a:off x="609600" y="1151575"/>
            <a:ext cx="8534400" cy="693249"/>
          </a:xfrm>
        </p:spPr>
        <p:txBody>
          <a:bodyPr/>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p>
          <a:p>
            <a:endParaRPr lang="es-ES_tradnl" altLang="es-CL" b="1" i="1" dirty="0">
              <a:latin typeface="Arial" pitchFamily="34" charset="0"/>
            </a:endParaRPr>
          </a:p>
        </p:txBody>
      </p:sp>
      <p:graphicFrame>
        <p:nvGraphicFramePr>
          <p:cNvPr id="7" name="Chart 6">
            <a:extLst>
              <a:ext uri="{FF2B5EF4-FFF2-40B4-BE49-F238E27FC236}">
                <a16:creationId xmlns:a16="http://schemas.microsoft.com/office/drawing/2014/main" id="{CEC81D3F-C9CD-408A-97A4-BCD0F3D5FEE7}"/>
              </a:ext>
            </a:extLst>
          </p:cNvPr>
          <p:cNvGraphicFramePr>
            <a:graphicFrameLocks/>
          </p:cNvGraphicFramePr>
          <p:nvPr>
            <p:extLst>
              <p:ext uri="{D42A27DB-BD31-4B8C-83A1-F6EECF244321}">
                <p14:modId xmlns:p14="http://schemas.microsoft.com/office/powerpoint/2010/main" val="2461000637"/>
              </p:ext>
            </p:extLst>
          </p:nvPr>
        </p:nvGraphicFramePr>
        <p:xfrm>
          <a:off x="251520" y="2133006"/>
          <a:ext cx="4824536" cy="4332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2667FD5-AF1C-4E44-8E9C-9937AB2ED8BB}"/>
              </a:ext>
            </a:extLst>
          </p:cNvPr>
          <p:cNvGraphicFramePr>
            <a:graphicFrameLocks/>
          </p:cNvGraphicFramePr>
          <p:nvPr>
            <p:extLst>
              <p:ext uri="{D42A27DB-BD31-4B8C-83A1-F6EECF244321}">
                <p14:modId xmlns:p14="http://schemas.microsoft.com/office/powerpoint/2010/main" val="2001832314"/>
              </p:ext>
            </p:extLst>
          </p:nvPr>
        </p:nvGraphicFramePr>
        <p:xfrm>
          <a:off x="3937808" y="2124061"/>
          <a:ext cx="5040560" cy="4332007"/>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3546479A-9048-5BA0-A73A-48301250C329}"/>
              </a:ext>
            </a:extLst>
          </p:cNvPr>
          <p:cNvSpPr txBox="1"/>
          <p:nvPr/>
        </p:nvSpPr>
        <p:spPr>
          <a:xfrm>
            <a:off x="1835696" y="1944991"/>
            <a:ext cx="612668"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Sexo</a:t>
            </a:r>
          </a:p>
        </p:txBody>
      </p:sp>
      <p:sp>
        <p:nvSpPr>
          <p:cNvPr id="5" name="CuadroTexto 4">
            <a:extLst>
              <a:ext uri="{FF2B5EF4-FFF2-40B4-BE49-F238E27FC236}">
                <a16:creationId xmlns:a16="http://schemas.microsoft.com/office/drawing/2014/main" id="{19AA81C9-87A0-725D-AA4E-A8F63388A05A}"/>
              </a:ext>
            </a:extLst>
          </p:cNvPr>
          <p:cNvSpPr txBox="1"/>
          <p:nvPr/>
        </p:nvSpPr>
        <p:spPr>
          <a:xfrm>
            <a:off x="5940152" y="1944991"/>
            <a:ext cx="622286"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Edad</a:t>
            </a:r>
          </a:p>
        </p:txBody>
      </p:sp>
      <p:sp>
        <p:nvSpPr>
          <p:cNvPr id="8" name="CuadroTexto 7">
            <a:extLst>
              <a:ext uri="{FF2B5EF4-FFF2-40B4-BE49-F238E27FC236}">
                <a16:creationId xmlns:a16="http://schemas.microsoft.com/office/drawing/2014/main" id="{43C2C7D3-4A67-330E-599E-9ABD32EA3AFD}"/>
              </a:ext>
            </a:extLst>
          </p:cNvPr>
          <p:cNvSpPr txBox="1"/>
          <p:nvPr/>
        </p:nvSpPr>
        <p:spPr>
          <a:xfrm>
            <a:off x="6732240" y="3633656"/>
            <a:ext cx="2076209" cy="830997"/>
          </a:xfrm>
          <a:prstGeom prst="rect">
            <a:avLst/>
          </a:prstGeom>
          <a:noFill/>
        </p:spPr>
        <p:txBody>
          <a:bodyPr wrap="none" rtlCol="0">
            <a:spAutoFit/>
          </a:bodyPr>
          <a:lstStyle/>
          <a:p>
            <a:r>
              <a:rPr lang="es-CL" sz="1600" dirty="0"/>
              <a:t>Autoritarismo aumenta </a:t>
            </a:r>
          </a:p>
          <a:p>
            <a:r>
              <a:rPr lang="es-CL" sz="1600" dirty="0"/>
              <a:t>Democracia disminuye</a:t>
            </a:r>
          </a:p>
          <a:p>
            <a:r>
              <a:rPr lang="es-CL" sz="1600" dirty="0"/>
              <a:t>a menor edad</a:t>
            </a:r>
          </a:p>
        </p:txBody>
      </p:sp>
    </p:spTree>
    <p:extLst>
      <p:ext uri="{BB962C8B-B14F-4D97-AF65-F5344CB8AC3E}">
        <p14:creationId xmlns:p14="http://schemas.microsoft.com/office/powerpoint/2010/main" val="295496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959"/>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000" dirty="0">
                <a:latin typeface="Arial" pitchFamily="34" charset="0"/>
              </a:rPr>
              <a:t>POR EDUCACIÓN DEL ENTREVISTADO Y PADRE DEL ENTREVISTADO</a:t>
            </a:r>
            <a:br>
              <a:rPr lang="es-ES_tradnl" altLang="es-CL" sz="2000" dirty="0">
                <a:latin typeface="Arial" pitchFamily="34" charset="0"/>
              </a:rPr>
            </a:br>
            <a:r>
              <a:rPr lang="es-ES_tradnl" altLang="es-CL" sz="2000" dirty="0">
                <a:latin typeface="Arial" pitchFamily="34" charset="0"/>
              </a:rPr>
              <a:t>TOTAL LATINOAMÉRICA 2023</a:t>
            </a:r>
            <a:br>
              <a:rPr lang="es-ES_tradnl" altLang="es-CL" sz="2900" dirty="0">
                <a:latin typeface="Arial" pitchFamily="34" charset="0"/>
              </a:rPr>
            </a:br>
            <a:endParaRPr lang="es-CL" sz="2000" dirty="0"/>
          </a:p>
        </p:txBody>
      </p:sp>
      <p:sp>
        <p:nvSpPr>
          <p:cNvPr id="3" name="Text Placeholder 2"/>
          <p:cNvSpPr>
            <a:spLocks noGrp="1"/>
          </p:cNvSpPr>
          <p:nvPr>
            <p:ph type="body" idx="1"/>
          </p:nvPr>
        </p:nvSpPr>
        <p:spPr>
          <a:xfrm>
            <a:off x="609600" y="1124744"/>
            <a:ext cx="8426896" cy="584775"/>
          </a:xfrm>
        </p:spPr>
        <p:txBody>
          <a:bodyPr/>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p>
          <a:p>
            <a:r>
              <a:rPr lang="es-ES" dirty="0"/>
              <a:t> </a:t>
            </a:r>
            <a:endParaRPr lang="es-ES_tradnl" altLang="es-CL" i="1" dirty="0">
              <a:latin typeface="Arial" pitchFamily="34" charset="0"/>
            </a:endParaRPr>
          </a:p>
        </p:txBody>
      </p:sp>
      <p:graphicFrame>
        <p:nvGraphicFramePr>
          <p:cNvPr id="7" name="Chart 6">
            <a:extLst>
              <a:ext uri="{FF2B5EF4-FFF2-40B4-BE49-F238E27FC236}">
                <a16:creationId xmlns:a16="http://schemas.microsoft.com/office/drawing/2014/main" id="{CEC81D3F-C9CD-408A-97A4-BCD0F3D5FEE7}"/>
              </a:ext>
            </a:extLst>
          </p:cNvPr>
          <p:cNvGraphicFramePr>
            <a:graphicFrameLocks/>
          </p:cNvGraphicFramePr>
          <p:nvPr>
            <p:extLst>
              <p:ext uri="{D42A27DB-BD31-4B8C-83A1-F6EECF244321}">
                <p14:modId xmlns:p14="http://schemas.microsoft.com/office/powerpoint/2010/main" val="4055491354"/>
              </p:ext>
            </p:extLst>
          </p:nvPr>
        </p:nvGraphicFramePr>
        <p:xfrm>
          <a:off x="313789" y="2286249"/>
          <a:ext cx="3913055" cy="4160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D9720DB-6D62-674E-BF2A-7FCD39A6FBB4}"/>
              </a:ext>
            </a:extLst>
          </p:cNvPr>
          <p:cNvGraphicFramePr>
            <a:graphicFrameLocks/>
          </p:cNvGraphicFramePr>
          <p:nvPr>
            <p:extLst>
              <p:ext uri="{D42A27DB-BD31-4B8C-83A1-F6EECF244321}">
                <p14:modId xmlns:p14="http://schemas.microsoft.com/office/powerpoint/2010/main" val="4043788243"/>
              </p:ext>
            </p:extLst>
          </p:nvPr>
        </p:nvGraphicFramePr>
        <p:xfrm>
          <a:off x="4226844" y="2286249"/>
          <a:ext cx="4449612" cy="431110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16552CB-9CCD-3145-81F6-103635A49F4D}"/>
              </a:ext>
            </a:extLst>
          </p:cNvPr>
          <p:cNvSpPr txBox="1"/>
          <p:nvPr/>
        </p:nvSpPr>
        <p:spPr>
          <a:xfrm>
            <a:off x="5580112" y="1978472"/>
            <a:ext cx="2092239"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Padre del entrevistado</a:t>
            </a:r>
          </a:p>
        </p:txBody>
      </p:sp>
      <p:sp>
        <p:nvSpPr>
          <p:cNvPr id="9" name="TextBox 8">
            <a:extLst>
              <a:ext uri="{FF2B5EF4-FFF2-40B4-BE49-F238E27FC236}">
                <a16:creationId xmlns:a16="http://schemas.microsoft.com/office/drawing/2014/main" id="{04D53996-1BE9-194F-AF26-824FD60B0EAC}"/>
              </a:ext>
            </a:extLst>
          </p:cNvPr>
          <p:cNvSpPr txBox="1"/>
          <p:nvPr/>
        </p:nvSpPr>
        <p:spPr>
          <a:xfrm>
            <a:off x="1763688" y="1962653"/>
            <a:ext cx="1268296"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Entrevistado</a:t>
            </a:r>
          </a:p>
        </p:txBody>
      </p:sp>
      <p:sp>
        <p:nvSpPr>
          <p:cNvPr id="5" name="CuadroTexto 4">
            <a:extLst>
              <a:ext uri="{FF2B5EF4-FFF2-40B4-BE49-F238E27FC236}">
                <a16:creationId xmlns:a16="http://schemas.microsoft.com/office/drawing/2014/main" id="{8FA9389B-B1F0-BF07-1FA5-5BB525890797}"/>
              </a:ext>
            </a:extLst>
          </p:cNvPr>
          <p:cNvSpPr txBox="1"/>
          <p:nvPr/>
        </p:nvSpPr>
        <p:spPr>
          <a:xfrm>
            <a:off x="3231058" y="2039275"/>
            <a:ext cx="1991571" cy="584775"/>
          </a:xfrm>
          <a:prstGeom prst="rect">
            <a:avLst/>
          </a:prstGeom>
          <a:noFill/>
        </p:spPr>
        <p:txBody>
          <a:bodyPr wrap="none" rtlCol="0">
            <a:spAutoFit/>
          </a:bodyPr>
          <a:lstStyle/>
          <a:p>
            <a:r>
              <a:rPr lang="es-CL" sz="1600" dirty="0"/>
              <a:t>Democracia disminuye</a:t>
            </a:r>
          </a:p>
          <a:p>
            <a:r>
              <a:rPr lang="es-CL" sz="1600" dirty="0"/>
              <a:t>a menor educación</a:t>
            </a:r>
          </a:p>
        </p:txBody>
      </p:sp>
    </p:spTree>
    <p:extLst>
      <p:ext uri="{BB962C8B-B14F-4D97-AF65-F5344CB8AC3E}">
        <p14:creationId xmlns:p14="http://schemas.microsoft.com/office/powerpoint/2010/main" val="90744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9100"/>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000" dirty="0">
                <a:latin typeface="Arial" pitchFamily="34" charset="0"/>
              </a:rPr>
              <a:t>POR AUTOCLASIFICACIÓN DE CLASE SOCIAL</a:t>
            </a:r>
            <a:br>
              <a:rPr lang="es-ES_tradnl" altLang="es-CL" sz="2000" dirty="0">
                <a:latin typeface="Arial" pitchFamily="34" charset="0"/>
              </a:rPr>
            </a:br>
            <a:r>
              <a:rPr lang="es-ES_tradnl" altLang="es-CL" sz="2000" dirty="0">
                <a:latin typeface="Arial" pitchFamily="34" charset="0"/>
              </a:rPr>
              <a:t>TOTAL LATINOAMÉRICA 2023</a:t>
            </a:r>
            <a:endParaRPr lang="es-CL" sz="2000" dirty="0"/>
          </a:p>
        </p:txBody>
      </p:sp>
      <p:sp>
        <p:nvSpPr>
          <p:cNvPr id="3" name="Text Placeholder 2"/>
          <p:cNvSpPr>
            <a:spLocks noGrp="1"/>
          </p:cNvSpPr>
          <p:nvPr>
            <p:ph type="body" idx="1"/>
          </p:nvPr>
        </p:nvSpPr>
        <p:spPr>
          <a:xfrm>
            <a:off x="609600" y="1124744"/>
            <a:ext cx="8534400" cy="621241"/>
          </a:xfrm>
        </p:spPr>
        <p:txBody>
          <a:bodyPr/>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p>
          <a:p>
            <a:r>
              <a:rPr lang="es-ES" dirty="0"/>
              <a:t> </a:t>
            </a:r>
            <a:endParaRPr lang="es-ES_tradnl" altLang="es-CL" b="1" i="1" dirty="0">
              <a:latin typeface="Arial" pitchFamily="34" charset="0"/>
            </a:endParaRPr>
          </a:p>
        </p:txBody>
      </p:sp>
      <p:graphicFrame>
        <p:nvGraphicFramePr>
          <p:cNvPr id="6" name="Chart 5">
            <a:extLst>
              <a:ext uri="{FF2B5EF4-FFF2-40B4-BE49-F238E27FC236}">
                <a16:creationId xmlns:a16="http://schemas.microsoft.com/office/drawing/2014/main" id="{34D28F24-94A9-174B-B1B3-E9D3B923B7FA}"/>
              </a:ext>
            </a:extLst>
          </p:cNvPr>
          <p:cNvGraphicFramePr>
            <a:graphicFrameLocks/>
          </p:cNvGraphicFramePr>
          <p:nvPr>
            <p:extLst>
              <p:ext uri="{D42A27DB-BD31-4B8C-83A1-F6EECF244321}">
                <p14:modId xmlns:p14="http://schemas.microsoft.com/office/powerpoint/2010/main" val="2040060476"/>
              </p:ext>
            </p:extLst>
          </p:nvPr>
        </p:nvGraphicFramePr>
        <p:xfrm>
          <a:off x="683568" y="1988840"/>
          <a:ext cx="7920880" cy="4328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5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2355"/>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700" dirty="0">
                <a:latin typeface="Arial" pitchFamily="34" charset="0"/>
              </a:rPr>
              <a:t>POR REDES SOCIALES</a:t>
            </a:r>
            <a:br>
              <a:rPr lang="es-ES_tradnl" altLang="es-CL" sz="2000" dirty="0">
                <a:latin typeface="Arial" pitchFamily="34" charset="0"/>
              </a:rPr>
            </a:br>
            <a:r>
              <a:rPr lang="es-ES_tradnl" altLang="es-CL" sz="2000" dirty="0">
                <a:latin typeface="Arial" pitchFamily="34" charset="0"/>
              </a:rPr>
              <a:t>TOTAL LATINOAMÉRICA 2023</a:t>
            </a:r>
            <a:endParaRPr lang="es-CL" sz="2700" dirty="0"/>
          </a:p>
        </p:txBody>
      </p:sp>
      <p:sp>
        <p:nvSpPr>
          <p:cNvPr id="3" name="Text Placeholder 2"/>
          <p:cNvSpPr>
            <a:spLocks noGrp="1"/>
          </p:cNvSpPr>
          <p:nvPr>
            <p:ph type="body" idx="1"/>
          </p:nvPr>
        </p:nvSpPr>
        <p:spPr>
          <a:xfrm>
            <a:off x="609600" y="1124744"/>
            <a:ext cx="8534400" cy="624111"/>
          </a:xfrm>
        </p:spPr>
        <p:txBody>
          <a:bodyPr/>
          <a:lstStyle/>
          <a:p>
            <a:r>
              <a:rPr lang="es-CL" altLang="es-CL" i="1" dirty="0">
                <a:latin typeface="Arial" pitchFamily="34" charset="0"/>
              </a:rPr>
              <a:t>P. ¿Con cuál de las siguientes frases está Ud. más de acuerdo?: </a:t>
            </a:r>
          </a:p>
          <a:p>
            <a:r>
              <a:rPr lang="es-CL" altLang="es-CL" i="1" dirty="0">
                <a:latin typeface="Arial" pitchFamily="34" charset="0"/>
              </a:rPr>
              <a:t>Aquí “La democracia es preferible a cualquier otra forma de gobierno”. </a:t>
            </a:r>
          </a:p>
          <a:p>
            <a:r>
              <a:rPr lang="es-ES" i="1" dirty="0"/>
              <a:t>P.</a:t>
            </a:r>
            <a:r>
              <a:rPr lang="es-CL" i="1" dirty="0"/>
              <a:t> ¿Usa Ud. alguno de los siguientes servicios de redes sociales, si es que Ud. usa alguno?.</a:t>
            </a:r>
            <a:endParaRPr lang="es-ES_tradnl" altLang="es-CL" b="1" i="1" dirty="0">
              <a:latin typeface="Arial" pitchFamily="34" charset="0"/>
            </a:endParaRPr>
          </a:p>
        </p:txBody>
      </p:sp>
      <p:graphicFrame>
        <p:nvGraphicFramePr>
          <p:cNvPr id="6" name="Chart 7">
            <a:extLst>
              <a:ext uri="{FF2B5EF4-FFF2-40B4-BE49-F238E27FC236}">
                <a16:creationId xmlns:a16="http://schemas.microsoft.com/office/drawing/2014/main" id="{61C5BD80-9D66-41A3-9832-C0DA794BC919}"/>
              </a:ext>
            </a:extLst>
          </p:cNvPr>
          <p:cNvGraphicFramePr>
            <a:graphicFrameLocks/>
          </p:cNvGraphicFramePr>
          <p:nvPr>
            <p:extLst>
              <p:ext uri="{D42A27DB-BD31-4B8C-83A1-F6EECF244321}">
                <p14:modId xmlns:p14="http://schemas.microsoft.com/office/powerpoint/2010/main" val="2427508171"/>
              </p:ext>
            </p:extLst>
          </p:nvPr>
        </p:nvGraphicFramePr>
        <p:xfrm>
          <a:off x="331913" y="1838124"/>
          <a:ext cx="5464223" cy="4760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A4C507E-DC6D-5856-A463-D5D8D30C6563}"/>
              </a:ext>
            </a:extLst>
          </p:cNvPr>
          <p:cNvGraphicFramePr>
            <a:graphicFrameLocks/>
          </p:cNvGraphicFramePr>
          <p:nvPr>
            <p:extLst>
              <p:ext uri="{D42A27DB-BD31-4B8C-83A1-F6EECF244321}">
                <p14:modId xmlns:p14="http://schemas.microsoft.com/office/powerpoint/2010/main" val="1960674086"/>
              </p:ext>
            </p:extLst>
          </p:nvPr>
        </p:nvGraphicFramePr>
        <p:xfrm>
          <a:off x="5436097" y="2061925"/>
          <a:ext cx="3240360" cy="4391411"/>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E78FFD9B-137B-1EA7-45D7-7E8E118255A5}"/>
              </a:ext>
            </a:extLst>
          </p:cNvPr>
          <p:cNvSpPr txBox="1"/>
          <p:nvPr/>
        </p:nvSpPr>
        <p:spPr>
          <a:xfrm>
            <a:off x="6280461" y="1821306"/>
            <a:ext cx="2073003"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¿usa Redes Sociales?</a:t>
            </a:r>
          </a:p>
        </p:txBody>
      </p:sp>
    </p:spTree>
    <p:extLst>
      <p:ext uri="{BB962C8B-B14F-4D97-AF65-F5344CB8AC3E}">
        <p14:creationId xmlns:p14="http://schemas.microsoft.com/office/powerpoint/2010/main" val="383408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7056586"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eaLnBrk="1" hangingPunct="1">
              <a:lnSpc>
                <a:spcPts val="2400"/>
              </a:lnSpc>
            </a:pPr>
            <a:r>
              <a:rPr lang="es-ES_tradnl" altLang="es-CL" sz="2600" b="1" dirty="0">
                <a:solidFill>
                  <a:schemeClr val="bg1"/>
                </a:solidFill>
                <a:latin typeface="Arial" panose="020B0604020202020204" pitchFamily="34" charset="0"/>
                <a:cs typeface="Arial" panose="020B0604020202020204" pitchFamily="34" charset="0"/>
              </a:rPr>
              <a:t>DEMOCRACIA CHURCHILLIANA</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2000" b="1" dirty="0">
                <a:solidFill>
                  <a:schemeClr val="bg1"/>
                </a:solidFill>
                <a:latin typeface="Arial" panose="020B0604020202020204" pitchFamily="34" charset="0"/>
                <a:cs typeface="Arial" panose="020B0604020202020204" pitchFamily="34" charset="0"/>
              </a:rPr>
              <a:t>TOTAL LATINOAMÉRICA 2002 - 2023</a:t>
            </a:r>
            <a:br>
              <a:rPr lang="es-ES_tradnl" altLang="es-CL" sz="2000" b="1" dirty="0">
                <a:solidFill>
                  <a:schemeClr val="bg1"/>
                </a:solidFill>
                <a:latin typeface="Arial" panose="020B0604020202020204" pitchFamily="34" charset="0"/>
                <a:cs typeface="Arial" panose="020B0604020202020204" pitchFamily="34" charset="0"/>
              </a:rPr>
            </a:br>
            <a:r>
              <a:rPr lang="es-ES_tradnl" altLang="es-CL" sz="20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graphicFrame>
        <p:nvGraphicFramePr>
          <p:cNvPr id="2" name="Object 5"/>
          <p:cNvGraphicFramePr>
            <a:graphicFrameLocks noChangeAspect="1"/>
          </p:cNvGraphicFramePr>
          <p:nvPr/>
        </p:nvGraphicFramePr>
        <p:xfrm>
          <a:off x="250825" y="1773238"/>
          <a:ext cx="5400675" cy="48241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r>
              <a:rPr lang="es-CL" altLang="es-CL" i="1" dirty="0">
                <a:latin typeface="Arial" pitchFamily="34" charset="0"/>
                <a:cs typeface="Arial" pitchFamily="34" charset="0"/>
              </a:rPr>
              <a:t>P. ¿Está Ud. Muy de acuerdo, De acuerdo, En desacuerdo o Muy en desacuerdo con las siguientes afirmaciones? </a:t>
            </a:r>
          </a:p>
          <a:p>
            <a:pPr algn="just" eaLnBrk="1" fontAlgn="auto" hangingPunct="1">
              <a:buFont typeface="Wingdings" charset="2"/>
              <a:buNone/>
              <a:defRPr/>
            </a:pPr>
            <a:r>
              <a:rPr lang="es-CL" altLang="es-CL" i="1" dirty="0">
                <a:latin typeface="Arial" pitchFamily="34" charset="0"/>
                <a:cs typeface="Arial" pitchFamily="34" charset="0"/>
              </a:rPr>
              <a:t>La democracia puede tener problemas, pero es el mejor sistema de gobierno</a:t>
            </a:r>
            <a:r>
              <a:rPr lang="es-ES" altLang="es-CL" i="1" dirty="0">
                <a:latin typeface="Arial" pitchFamily="34" charset="0"/>
                <a:cs typeface="Arial" pitchFamily="34" charset="0"/>
              </a:rPr>
              <a:t>. </a:t>
            </a:r>
          </a:p>
          <a:p>
            <a:pPr algn="just" eaLnBrk="1" fontAlgn="auto" hangingPunct="1">
              <a:buFont typeface="Wingdings" charset="2"/>
              <a:buNone/>
              <a:defRPr/>
            </a:pP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algn="just" eaLnBrk="1" fontAlgn="auto" hangingPunct="1">
              <a:buFont typeface="Wingdings" charset="2"/>
              <a:buNone/>
              <a:defRPr/>
            </a:pPr>
            <a:endParaRPr lang="es-CL" altLang="es-CL"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691215" cy="369332"/>
          </a:xfrm>
          <a:prstGeom prst="rect">
            <a:avLst/>
          </a:prstGeom>
          <a:noFill/>
        </p:spPr>
        <p:txBody>
          <a:bodyPr wrap="none" rtlCol="0">
            <a:spAutoFit/>
          </a:bodyPr>
          <a:lstStyle/>
          <a:p>
            <a:r>
              <a:rPr lang="es-CL" dirty="0">
                <a:solidFill>
                  <a:schemeClr val="bg1"/>
                </a:solidFill>
              </a:rPr>
              <a:t>p20a</a:t>
            </a:r>
          </a:p>
        </p:txBody>
      </p:sp>
      <p:graphicFrame>
        <p:nvGraphicFramePr>
          <p:cNvPr id="7" name="Chart 1">
            <a:extLst>
              <a:ext uri="{FF2B5EF4-FFF2-40B4-BE49-F238E27FC236}">
                <a16:creationId xmlns:a16="http://schemas.microsoft.com/office/drawing/2014/main" id="{0C500F6C-9A49-439E-9CDA-1678F94A21F3}"/>
              </a:ext>
            </a:extLst>
          </p:cNvPr>
          <p:cNvGraphicFramePr>
            <a:graphicFrameLocks/>
          </p:cNvGraphicFramePr>
          <p:nvPr/>
        </p:nvGraphicFramePr>
        <p:xfrm>
          <a:off x="5686426" y="1977508"/>
          <a:ext cx="3457574" cy="4824114"/>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BFCDD65C-FEFC-E2C5-F4D9-200A3812E44A}"/>
              </a:ext>
            </a:extLst>
          </p:cNvPr>
          <p:cNvSpPr txBox="1"/>
          <p:nvPr/>
        </p:nvSpPr>
        <p:spPr>
          <a:xfrm>
            <a:off x="7056586" y="1700808"/>
            <a:ext cx="1714128" cy="307777"/>
          </a:xfrm>
          <a:prstGeom prst="rect">
            <a:avLst/>
          </a:prstGeom>
          <a:noFill/>
        </p:spPr>
        <p:txBody>
          <a:bodyPr wrap="square">
            <a:spAutoFit/>
          </a:bodyPr>
          <a:lstStyle/>
          <a:p>
            <a:r>
              <a:rPr lang="es-ES" altLang="ja-JP" sz="1400" b="1" i="1" dirty="0">
                <a:latin typeface="Arial" pitchFamily="34" charset="0"/>
                <a:cs typeface="Arial" pitchFamily="34" charset="0"/>
              </a:rPr>
              <a:t>De acuerdo</a:t>
            </a:r>
            <a:endParaRPr lang="es-CL" sz="1400" b="1" dirty="0"/>
          </a:p>
        </p:txBody>
      </p:sp>
    </p:spTree>
    <p:extLst>
      <p:ext uri="{BB962C8B-B14F-4D97-AF65-F5344CB8AC3E}">
        <p14:creationId xmlns:p14="http://schemas.microsoft.com/office/powerpoint/2010/main" val="41017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892480" cy="10527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86" tIns="45643" rIns="91286" bIns="45643" anchor="ctr"/>
          <a:lstStyle/>
          <a:p>
            <a:pPr eaLnBrk="1" hangingPunct="1">
              <a:lnSpc>
                <a:spcPts val="2400"/>
              </a:lnSpc>
            </a:pPr>
            <a:r>
              <a:rPr lang="es-ES_tradnl" altLang="es-CL" sz="2600" b="1" dirty="0">
                <a:solidFill>
                  <a:schemeClr val="bg1"/>
                </a:solidFill>
                <a:latin typeface="Arial" panose="020B0604020202020204" pitchFamily="34" charset="0"/>
                <a:cs typeface="Arial" panose="020B0604020202020204" pitchFamily="34" charset="0"/>
              </a:rPr>
              <a:t>DEMOCRACIA CHURCHILLIANA</a:t>
            </a:r>
          </a:p>
          <a:p>
            <a:pPr eaLnBrk="1" hangingPunct="1">
              <a:lnSpc>
                <a:spcPts val="2400"/>
              </a:lnSpc>
            </a:pPr>
            <a:r>
              <a:rPr lang="es-ES_tradnl" altLang="es-CL" sz="2000" b="1" dirty="0">
                <a:solidFill>
                  <a:schemeClr val="bg1"/>
                </a:solidFill>
                <a:latin typeface="Arial" panose="020B0604020202020204" pitchFamily="34" charset="0"/>
                <a:cs typeface="Arial" panose="020B0604020202020204" pitchFamily="34" charset="0"/>
              </a:rPr>
              <a:t>POR CLASE SOCIAL, EDUCACIÓN, EDAD Y SEXO  </a:t>
            </a:r>
          </a:p>
          <a:p>
            <a:pPr eaLnBrk="1" hangingPunct="1">
              <a:lnSpc>
                <a:spcPts val="2400"/>
              </a:lnSpc>
            </a:pPr>
            <a:r>
              <a:rPr lang="es-ES_tradnl" altLang="es-CL" sz="2000" b="1" dirty="0">
                <a:solidFill>
                  <a:schemeClr val="bg1"/>
                </a:solidFill>
                <a:latin typeface="Arial" panose="020B0604020202020204" pitchFamily="34" charset="0"/>
                <a:cs typeface="Arial" panose="020B0604020202020204" pitchFamily="34" charset="0"/>
              </a:rPr>
              <a:t>TOTAL LATINOAMÉRICA 2023</a:t>
            </a: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r>
              <a:rPr lang="es-CL" altLang="es-CL" i="1" dirty="0">
                <a:latin typeface="Arial" pitchFamily="34" charset="0"/>
                <a:cs typeface="Arial" pitchFamily="34" charset="0"/>
              </a:rPr>
              <a:t>P. ¿Está Ud. Muy de acuerdo, De acuerdo, En desacuerdo o Muy en desacuerdo con las siguientes afirmaciones? </a:t>
            </a:r>
          </a:p>
          <a:p>
            <a:pPr algn="just" eaLnBrk="1" fontAlgn="auto" hangingPunct="1">
              <a:buFont typeface="Wingdings" charset="2"/>
              <a:buNone/>
              <a:defRPr/>
            </a:pPr>
            <a:r>
              <a:rPr lang="es-CL" altLang="es-CL" i="1" dirty="0">
                <a:latin typeface="Arial" pitchFamily="34" charset="0"/>
                <a:cs typeface="Arial" pitchFamily="34" charset="0"/>
              </a:rPr>
              <a:t>La democracia puede tener problemas, pero es el mejor sistema de gobierno</a:t>
            </a:r>
            <a:r>
              <a:rPr lang="es-ES" altLang="es-CL" i="1" dirty="0">
                <a:latin typeface="Arial" pitchFamily="34" charset="0"/>
                <a:cs typeface="Arial" pitchFamily="34" charset="0"/>
              </a:rPr>
              <a:t>. </a:t>
            </a:r>
          </a:p>
          <a:p>
            <a:pPr algn="just" eaLnBrk="1" fontAlgn="auto" hangingPunct="1">
              <a:buFont typeface="Wingdings" charset="2"/>
              <a:buNone/>
              <a:defRPr/>
            </a:pP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algn="just" eaLnBrk="1" fontAlgn="auto" hangingPunct="1">
              <a:buFont typeface="Wingdings" charset="2"/>
              <a:buNone/>
              <a:defRPr/>
            </a:pPr>
            <a:endParaRPr lang="es-CL" altLang="es-CL"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691215" cy="369332"/>
          </a:xfrm>
          <a:prstGeom prst="rect">
            <a:avLst/>
          </a:prstGeom>
          <a:noFill/>
        </p:spPr>
        <p:txBody>
          <a:bodyPr wrap="none" rtlCol="0">
            <a:spAutoFit/>
          </a:bodyPr>
          <a:lstStyle/>
          <a:p>
            <a:r>
              <a:rPr lang="es-CL" dirty="0">
                <a:solidFill>
                  <a:schemeClr val="bg1"/>
                </a:solidFill>
              </a:rPr>
              <a:t>p20a</a:t>
            </a:r>
          </a:p>
        </p:txBody>
      </p:sp>
      <p:graphicFrame>
        <p:nvGraphicFramePr>
          <p:cNvPr id="10" name="Gráfico 9">
            <a:extLst>
              <a:ext uri="{FF2B5EF4-FFF2-40B4-BE49-F238E27FC236}">
                <a16:creationId xmlns:a16="http://schemas.microsoft.com/office/drawing/2014/main" id="{8B8DB226-EF41-3990-1C7C-23D4E0774B1F}"/>
              </a:ext>
            </a:extLst>
          </p:cNvPr>
          <p:cNvGraphicFramePr/>
          <p:nvPr/>
        </p:nvGraphicFramePr>
        <p:xfrm>
          <a:off x="358080" y="1920623"/>
          <a:ext cx="8534400" cy="4552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87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1" y="58267"/>
            <a:ext cx="8153400" cy="833120"/>
          </a:xfrm>
        </p:spPr>
        <p:txBody>
          <a:bodyPr>
            <a:normAutofit fontScale="90000"/>
          </a:bodyPr>
          <a:lstStyle/>
          <a:p>
            <a:r>
              <a:rPr lang="es-ES_tradnl" altLang="es-CL" sz="2900" dirty="0">
                <a:latin typeface="Arial" pitchFamily="34" charset="0"/>
              </a:rPr>
              <a:t>SATISFACCIÓN CON LA DEMOCRACIA</a:t>
            </a:r>
            <a:br>
              <a:rPr lang="es-ES_tradnl" altLang="es-CL" sz="3200" dirty="0">
                <a:latin typeface="Arial" pitchFamily="34" charset="0"/>
              </a:rPr>
            </a:br>
            <a:r>
              <a:rPr lang="es-ES_tradnl" altLang="es-CL" sz="2000" dirty="0">
                <a:latin typeface="Arial" pitchFamily="34" charset="0"/>
              </a:rPr>
              <a:t>TOTAL LATINOAMÉRICA 1995 – 2023</a:t>
            </a:r>
            <a:endParaRPr lang="es-CL" sz="2000" dirty="0"/>
          </a:p>
        </p:txBody>
      </p:sp>
      <p:sp>
        <p:nvSpPr>
          <p:cNvPr id="3" name="Text Placeholder 2"/>
          <p:cNvSpPr>
            <a:spLocks noGrp="1"/>
          </p:cNvSpPr>
          <p:nvPr>
            <p:ph type="body" idx="1"/>
          </p:nvPr>
        </p:nvSpPr>
        <p:spPr/>
        <p:txBody>
          <a:bodyPr/>
          <a:lstStyle/>
          <a:p>
            <a:r>
              <a:rPr lang="es-CL" altLang="es-CL" i="1" dirty="0">
                <a:latin typeface="Arial" pitchFamily="34" charset="0"/>
              </a:rPr>
              <a:t>P. En general, ¿Diría Ud. que está Muy satisfecho, Más bien satisfecho, No muy satisfecho o Nada satisfecho con el funcionamiento de la democracia en (País)?</a:t>
            </a:r>
          </a:p>
          <a:p>
            <a:r>
              <a:rPr lang="es-ES_tradnl" altLang="es-CL" i="1" dirty="0">
                <a:latin typeface="Arial" pitchFamily="34" charset="0"/>
              </a:rPr>
              <a:t>Aquí: ‘Muy satisfecho’ más ‘Más bien satisfecho; “No muy satisfecho” más “Nada satisfecho”; “No sabe – No responde”.</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977898197"/>
              </p:ext>
            </p:extLst>
          </p:nvPr>
        </p:nvGraphicFramePr>
        <p:xfrm>
          <a:off x="251520" y="1844674"/>
          <a:ext cx="8511480" cy="468066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18D1D806-B1CB-4210-9723-A6A838B10DBE}"/>
              </a:ext>
            </a:extLst>
          </p:cNvPr>
          <p:cNvSpPr txBox="1"/>
          <p:nvPr/>
        </p:nvSpPr>
        <p:spPr>
          <a:xfrm>
            <a:off x="8417392" y="6453188"/>
            <a:ext cx="691215" cy="369332"/>
          </a:xfrm>
          <a:prstGeom prst="rect">
            <a:avLst/>
          </a:prstGeom>
          <a:noFill/>
        </p:spPr>
        <p:txBody>
          <a:bodyPr wrap="none" rtlCol="0">
            <a:spAutoFit/>
          </a:bodyPr>
          <a:lstStyle/>
          <a:p>
            <a:r>
              <a:rPr lang="es-CL" dirty="0">
                <a:solidFill>
                  <a:schemeClr val="bg1"/>
                </a:solidFill>
              </a:rPr>
              <a:t>p11a</a:t>
            </a:r>
          </a:p>
        </p:txBody>
      </p:sp>
    </p:spTree>
    <p:extLst>
      <p:ext uri="{BB962C8B-B14F-4D97-AF65-F5344CB8AC3E}">
        <p14:creationId xmlns:p14="http://schemas.microsoft.com/office/powerpoint/2010/main" val="7160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616"/>
            <a:ext cx="8153400" cy="833120"/>
          </a:xfrm>
        </p:spPr>
        <p:txBody>
          <a:bodyPr>
            <a:normAutofit fontScale="90000"/>
          </a:bodyPr>
          <a:lstStyle/>
          <a:p>
            <a:r>
              <a:rPr lang="es-ES_tradnl" altLang="es-CL" sz="2900" dirty="0">
                <a:latin typeface="Arial" pitchFamily="34" charset="0"/>
              </a:rPr>
              <a:t>SATISFACCIÓN CON LA DEMOCRACIA</a:t>
            </a:r>
            <a:br>
              <a:rPr lang="es-ES_tradnl" altLang="es-CL" sz="3200" dirty="0">
                <a:latin typeface="Arial" pitchFamily="34" charset="0"/>
              </a:rPr>
            </a:br>
            <a:r>
              <a:rPr lang="es-ES_tradnl" altLang="es-CL" sz="2200" dirty="0">
                <a:latin typeface="Arial" pitchFamily="34" charset="0"/>
              </a:rPr>
              <a:t>TOTAL LATINOAMÉRICA 1995 – 2023</a:t>
            </a:r>
            <a:br>
              <a:rPr lang="es-ES_tradnl" altLang="es-CL" sz="2200" dirty="0">
                <a:latin typeface="Arial" pitchFamily="34" charset="0"/>
              </a:rPr>
            </a:br>
            <a:r>
              <a:rPr lang="es-ES_tradnl" altLang="es-CL" sz="2200" dirty="0">
                <a:latin typeface="Arial" pitchFamily="34" charset="0"/>
              </a:rPr>
              <a:t>TOTALES POR PAÍS 2023</a:t>
            </a:r>
            <a:endParaRPr lang="es-CL" sz="2000" dirty="0"/>
          </a:p>
        </p:txBody>
      </p:sp>
      <p:sp>
        <p:nvSpPr>
          <p:cNvPr id="3" name="Text Placeholder 2"/>
          <p:cNvSpPr>
            <a:spLocks noGrp="1"/>
          </p:cNvSpPr>
          <p:nvPr>
            <p:ph type="body" idx="1"/>
          </p:nvPr>
        </p:nvSpPr>
        <p:spPr/>
        <p:txBody>
          <a:bodyPr/>
          <a:lstStyle/>
          <a:p>
            <a:r>
              <a:rPr lang="es-CL" altLang="es-CL" i="1" dirty="0">
                <a:latin typeface="Arial" pitchFamily="34" charset="0"/>
              </a:rPr>
              <a:t>P. En general, ¿Diría Ud. que está Muy satisfecho, Más bien satisfecho, No muy satisfecho o Nada satisfecho con el funcionamiento de la democracia en (País)?.</a:t>
            </a:r>
          </a:p>
          <a:p>
            <a:r>
              <a:rPr lang="es-ES_tradnl" altLang="es-CL" i="1" dirty="0">
                <a:latin typeface="Arial" pitchFamily="34" charset="0"/>
              </a:rPr>
              <a:t>Aquí: ‘Muy satisfecho’ más ‘Más bien satisfecho”.</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71619404"/>
              </p:ext>
            </p:extLst>
          </p:nvPr>
        </p:nvGraphicFramePr>
        <p:xfrm>
          <a:off x="251520" y="1844674"/>
          <a:ext cx="5399980" cy="460851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18D1D806-B1CB-4210-9723-A6A838B10DBE}"/>
              </a:ext>
            </a:extLst>
          </p:cNvPr>
          <p:cNvSpPr txBox="1"/>
          <p:nvPr/>
        </p:nvSpPr>
        <p:spPr>
          <a:xfrm>
            <a:off x="8417392" y="6453188"/>
            <a:ext cx="691215" cy="369332"/>
          </a:xfrm>
          <a:prstGeom prst="rect">
            <a:avLst/>
          </a:prstGeom>
          <a:noFill/>
        </p:spPr>
        <p:txBody>
          <a:bodyPr wrap="none" rtlCol="0">
            <a:spAutoFit/>
          </a:bodyPr>
          <a:lstStyle/>
          <a:p>
            <a:r>
              <a:rPr lang="es-CL" dirty="0">
                <a:solidFill>
                  <a:schemeClr val="bg1"/>
                </a:solidFill>
              </a:rPr>
              <a:t>p11a</a:t>
            </a:r>
          </a:p>
        </p:txBody>
      </p:sp>
      <p:graphicFrame>
        <p:nvGraphicFramePr>
          <p:cNvPr id="8" name="Chart 1">
            <a:extLst>
              <a:ext uri="{FF2B5EF4-FFF2-40B4-BE49-F238E27FC236}">
                <a16:creationId xmlns:a16="http://schemas.microsoft.com/office/drawing/2014/main" id="{534C5220-F9A3-498A-8A9F-CBA1D873EFBE}"/>
              </a:ext>
            </a:extLst>
          </p:cNvPr>
          <p:cNvGraphicFramePr>
            <a:graphicFrameLocks/>
          </p:cNvGraphicFramePr>
          <p:nvPr>
            <p:extLst>
              <p:ext uri="{D42A27DB-BD31-4B8C-83A1-F6EECF244321}">
                <p14:modId xmlns:p14="http://schemas.microsoft.com/office/powerpoint/2010/main" val="412747403"/>
              </p:ext>
            </p:extLst>
          </p:nvPr>
        </p:nvGraphicFramePr>
        <p:xfrm>
          <a:off x="5655946" y="2095877"/>
          <a:ext cx="3457574" cy="4726644"/>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F4CEF243-5790-CCB7-2B8F-20637930D9A9}"/>
              </a:ext>
            </a:extLst>
          </p:cNvPr>
          <p:cNvSpPr txBox="1"/>
          <p:nvPr/>
        </p:nvSpPr>
        <p:spPr>
          <a:xfrm>
            <a:off x="6190335" y="1788099"/>
            <a:ext cx="2388795"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Muy / Más bien satisfecho</a:t>
            </a:r>
          </a:p>
        </p:txBody>
      </p:sp>
    </p:spTree>
    <p:extLst>
      <p:ext uri="{BB962C8B-B14F-4D97-AF65-F5344CB8AC3E}">
        <p14:creationId xmlns:p14="http://schemas.microsoft.com/office/powerpoint/2010/main" val="345244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79E2E31-138B-1041-86C1-C2681B25E58C}"/>
              </a:ext>
            </a:extLst>
          </p:cNvPr>
          <p:cNvSpPr>
            <a:spLocks noGrp="1"/>
          </p:cNvSpPr>
          <p:nvPr>
            <p:ph type="body" sz="half" idx="12"/>
          </p:nvPr>
        </p:nvSpPr>
        <p:spPr>
          <a:xfrm>
            <a:off x="229082" y="1268760"/>
            <a:ext cx="8892480" cy="6192688"/>
          </a:xfrm>
        </p:spPr>
        <p:txBody>
          <a:bodyPr>
            <a:noAutofit/>
          </a:bodyPr>
          <a:lstStyle/>
          <a:p>
            <a:pPr marL="342900" indent="-342900">
              <a:lnSpc>
                <a:spcPts val="2860"/>
              </a:lnSpc>
              <a:buFont typeface="Wingdings" pitchFamily="2" charset="2"/>
              <a:buChar char="v"/>
            </a:pPr>
            <a:r>
              <a:rPr lang="es-CL" sz="1800" dirty="0">
                <a:effectLst/>
              </a:rPr>
              <a:t>Se aplicaron 19.205 entrevistas cara a cara en 17 países de América Latina entre el 20 de febrero y el 18 de abril de 2023.</a:t>
            </a:r>
          </a:p>
          <a:p>
            <a:pPr marL="342900" indent="-342900">
              <a:lnSpc>
                <a:spcPts val="2860"/>
              </a:lnSpc>
              <a:buFont typeface="Wingdings" pitchFamily="2" charset="2"/>
              <a:buChar char="v"/>
            </a:pPr>
            <a:r>
              <a:rPr lang="es-CL" sz="1800" dirty="0">
                <a:effectLst/>
              </a:rPr>
              <a:t>Las muestras por país son representativas de la población  de 18 años y más  en cada país. Se aplicaron 1200 entrevistas en los países de Sud América y México, y 1000 entrevistas en los países de Centro América y República Dominicana.</a:t>
            </a:r>
          </a:p>
          <a:p>
            <a:pPr marL="342900" indent="-342900">
              <a:lnSpc>
                <a:spcPts val="2860"/>
              </a:lnSpc>
              <a:buFont typeface="Wingdings" pitchFamily="2" charset="2"/>
              <a:buChar char="v"/>
            </a:pPr>
            <a:r>
              <a:rPr lang="es-CL" sz="1800" dirty="0">
                <a:effectLst/>
              </a:rPr>
              <a:t>El margen de error es de 3% para las muestras por país, y 1% para la muestra total.</a:t>
            </a:r>
          </a:p>
          <a:p>
            <a:pPr marL="342900" indent="-342900">
              <a:lnSpc>
                <a:spcPts val="2860"/>
              </a:lnSpc>
              <a:buFont typeface="Wingdings" pitchFamily="2" charset="2"/>
              <a:buChar char="v"/>
            </a:pPr>
            <a:r>
              <a:rPr lang="es-CL" sz="1800" dirty="0" err="1">
                <a:effectLst/>
              </a:rPr>
              <a:t>Latinobarómetro</a:t>
            </a:r>
            <a:r>
              <a:rPr lang="es-CL" sz="1800" dirty="0">
                <a:effectLst/>
              </a:rPr>
              <a:t> es parte de la red </a:t>
            </a:r>
            <a:r>
              <a:rPr lang="es-CL" sz="1800" dirty="0">
                <a:effectLst/>
                <a:hlinkClick r:id="rId2">
                  <a:extLst>
                    <a:ext uri="{A12FA001-AC4F-418D-AE19-62706E023703}">
                      <ahyp:hlinkClr xmlns:ahyp="http://schemas.microsoft.com/office/drawing/2018/hyperlinkcolor" val="tx"/>
                    </a:ext>
                  </a:extLst>
                </a:hlinkClick>
              </a:rPr>
              <a:t> </a:t>
            </a:r>
            <a:r>
              <a:rPr lang="es-CL" sz="1800" dirty="0">
                <a:effectLst/>
                <a:hlinkClick r:id="rId3">
                  <a:extLst>
                    <a:ext uri="{A12FA001-AC4F-418D-AE19-62706E023703}">
                      <ahyp:hlinkClr xmlns:ahyp="http://schemas.microsoft.com/office/drawing/2018/hyperlinkcolor" val="tx"/>
                    </a:ext>
                  </a:extLst>
                </a:hlinkClick>
              </a:rPr>
              <a:t>www.globalbarometer.net</a:t>
            </a:r>
            <a:r>
              <a:rPr lang="es-CL" sz="1800" dirty="0">
                <a:effectLst/>
              </a:rPr>
              <a:t> compuesta por los barómetros de opinión en el </a:t>
            </a:r>
            <a:r>
              <a:rPr lang="es-CL" sz="1800" dirty="0" err="1">
                <a:effectLst/>
              </a:rPr>
              <a:t>mundo:</a:t>
            </a:r>
            <a:r>
              <a:rPr lang="es-CL" sz="1800" dirty="0" err="1">
                <a:effectLst/>
                <a:hlinkClick r:id="rId4">
                  <a:extLst>
                    <a:ext uri="{A12FA001-AC4F-418D-AE19-62706E023703}">
                      <ahyp:hlinkClr xmlns:ahyp="http://schemas.microsoft.com/office/drawing/2018/hyperlinkcolor" val="tx"/>
                    </a:ext>
                  </a:extLst>
                </a:hlinkClick>
              </a:rPr>
              <a:t>www.afrobarometer.org</a:t>
            </a:r>
            <a:r>
              <a:rPr lang="es-CL" sz="1800" dirty="0">
                <a:effectLst/>
              </a:rPr>
              <a:t> ,</a:t>
            </a:r>
            <a:r>
              <a:rPr lang="es-CL" sz="1800" dirty="0">
                <a:effectLst/>
                <a:hlinkClick r:id="rId5">
                  <a:extLst>
                    <a:ext uri="{A12FA001-AC4F-418D-AE19-62706E023703}">
                      <ahyp:hlinkClr xmlns:ahyp="http://schemas.microsoft.com/office/drawing/2018/hyperlinkcolor" val="tx"/>
                    </a:ext>
                  </a:extLst>
                </a:hlinkClick>
              </a:rPr>
              <a:t>www.asianbarometr.org</a:t>
            </a:r>
            <a:r>
              <a:rPr lang="es-CL" sz="1800" dirty="0">
                <a:effectLst/>
              </a:rPr>
              <a:t>, </a:t>
            </a:r>
            <a:r>
              <a:rPr lang="es-CL" sz="1800" dirty="0">
                <a:effectLst/>
                <a:hlinkClick r:id="rId6">
                  <a:extLst>
                    <a:ext uri="{A12FA001-AC4F-418D-AE19-62706E023703}">
                      <ahyp:hlinkClr xmlns:ahyp="http://schemas.microsoft.com/office/drawing/2018/hyperlinkcolor" val="tx"/>
                    </a:ext>
                  </a:extLst>
                </a:hlinkClick>
              </a:rPr>
              <a:t>www.arabbarometer.org</a:t>
            </a:r>
            <a:r>
              <a:rPr lang="es-CL" sz="1800" dirty="0">
                <a:effectLst/>
              </a:rPr>
              <a:t> </a:t>
            </a:r>
            <a:r>
              <a:rPr lang="es-CL" sz="1800" dirty="0">
                <a:effectLst/>
                <a:hlinkClick r:id="rId7">
                  <a:extLst>
                    <a:ext uri="{A12FA001-AC4F-418D-AE19-62706E023703}">
                      <ahyp:hlinkClr xmlns:ahyp="http://schemas.microsoft.com/office/drawing/2018/hyperlinkcolor" val="tx"/>
                    </a:ext>
                  </a:extLst>
                </a:hlinkClick>
              </a:rPr>
              <a:t>www.eurasiabarometer.org</a:t>
            </a:r>
            <a:endParaRPr lang="es-CL" sz="1800" dirty="0">
              <a:effectLst/>
            </a:endParaRPr>
          </a:p>
          <a:p>
            <a:pPr marL="342900" indent="-342900">
              <a:buFont typeface="Wingdings" pitchFamily="2" charset="2"/>
              <a:buChar char="v"/>
            </a:pPr>
            <a:endParaRPr lang="es-CL" sz="1800" dirty="0"/>
          </a:p>
        </p:txBody>
      </p:sp>
      <p:sp>
        <p:nvSpPr>
          <p:cNvPr id="4" name="CuadroTexto 3">
            <a:extLst>
              <a:ext uri="{FF2B5EF4-FFF2-40B4-BE49-F238E27FC236}">
                <a16:creationId xmlns:a16="http://schemas.microsoft.com/office/drawing/2014/main" id="{CEC23D42-89A0-124F-97E0-3C779EAA851B}"/>
              </a:ext>
            </a:extLst>
          </p:cNvPr>
          <p:cNvSpPr txBox="1"/>
          <p:nvPr/>
        </p:nvSpPr>
        <p:spPr>
          <a:xfrm>
            <a:off x="0" y="260648"/>
            <a:ext cx="9144000" cy="1426031"/>
          </a:xfrm>
          <a:prstGeom prst="rect">
            <a:avLst/>
          </a:prstGeom>
          <a:noFill/>
        </p:spPr>
        <p:txBody>
          <a:bodyPr wrap="square" rtlCol="0">
            <a:spAutoFit/>
          </a:bodyPr>
          <a:lstStyle/>
          <a:p>
            <a:pPr algn="ctr">
              <a:lnSpc>
                <a:spcPts val="2840"/>
              </a:lnSpc>
            </a:pPr>
            <a:r>
              <a:rPr lang="es-CL" sz="3200" b="1" dirty="0">
                <a:latin typeface="Arial" panose="020B0604020202020204" pitchFamily="34" charset="0"/>
                <a:cs typeface="Arial" panose="020B0604020202020204" pitchFamily="34" charset="0"/>
              </a:rPr>
              <a:t>FICHA TÉCNICA     </a:t>
            </a:r>
          </a:p>
          <a:p>
            <a:pPr algn="ctr">
              <a:lnSpc>
                <a:spcPts val="2840"/>
              </a:lnSpc>
            </a:pPr>
            <a:r>
              <a:rPr lang="es-CL" sz="3200" b="1" dirty="0">
                <a:latin typeface="Arial" panose="020B0604020202020204" pitchFamily="34" charset="0"/>
                <a:cs typeface="Arial" panose="020B0604020202020204" pitchFamily="34" charset="0"/>
              </a:rPr>
              <a:t> </a:t>
            </a:r>
            <a:r>
              <a:rPr lang="es-CL" sz="3200" u="sng" dirty="0">
                <a:hlinkClick r:id="rId8">
                  <a:extLst>
                    <a:ext uri="{A12FA001-AC4F-418D-AE19-62706E023703}">
                      <ahyp:hlinkClr xmlns:ahyp="http://schemas.microsoft.com/office/drawing/2018/hyperlinkcolor" val="tx"/>
                    </a:ext>
                  </a:extLst>
                </a:hlinkClick>
              </a:rPr>
              <a:t>www.latinobarometro.org</a:t>
            </a:r>
            <a:r>
              <a:rPr lang="es-CL" sz="3200" u="sng" dirty="0"/>
              <a:t>. </a:t>
            </a:r>
            <a:endParaRPr lang="es-CL" sz="3200" dirty="0"/>
          </a:p>
          <a:p>
            <a:endParaRPr lang="es-CL"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2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D773F3B-A2B3-FA40-8D1E-5A3F82BDD1A6}"/>
              </a:ext>
            </a:extLst>
          </p:cNvPr>
          <p:cNvGraphicFramePr>
            <a:graphicFrameLocks noGrp="1"/>
          </p:cNvGraphicFramePr>
          <p:nvPr/>
        </p:nvGraphicFramePr>
        <p:xfrm>
          <a:off x="124073" y="1125277"/>
          <a:ext cx="8899451" cy="5376886"/>
        </p:xfrm>
        <a:graphic>
          <a:graphicData uri="http://schemas.openxmlformats.org/drawingml/2006/table">
            <a:tbl>
              <a:tblPr>
                <a:tableStyleId>{5C22544A-7EE6-4342-B048-85BDC9FD1C3A}</a:tableStyleId>
              </a:tblPr>
              <a:tblGrid>
                <a:gridCol w="1279575">
                  <a:extLst>
                    <a:ext uri="{9D8B030D-6E8A-4147-A177-3AD203B41FA5}">
                      <a16:colId xmlns:a16="http://schemas.microsoft.com/office/drawing/2014/main" val="3301947217"/>
                    </a:ext>
                  </a:extLst>
                </a:gridCol>
                <a:gridCol w="1103660">
                  <a:extLst>
                    <a:ext uri="{9D8B030D-6E8A-4147-A177-3AD203B41FA5}">
                      <a16:colId xmlns:a16="http://schemas.microsoft.com/office/drawing/2014/main" val="324490676"/>
                    </a:ext>
                  </a:extLst>
                </a:gridCol>
                <a:gridCol w="1272604">
                  <a:extLst>
                    <a:ext uri="{9D8B030D-6E8A-4147-A177-3AD203B41FA5}">
                      <a16:colId xmlns:a16="http://schemas.microsoft.com/office/drawing/2014/main" val="1239464264"/>
                    </a:ext>
                  </a:extLst>
                </a:gridCol>
                <a:gridCol w="1375771">
                  <a:extLst>
                    <a:ext uri="{9D8B030D-6E8A-4147-A177-3AD203B41FA5}">
                      <a16:colId xmlns:a16="http://schemas.microsoft.com/office/drawing/2014/main" val="4161164031"/>
                    </a:ext>
                  </a:extLst>
                </a:gridCol>
                <a:gridCol w="1160352">
                  <a:extLst>
                    <a:ext uri="{9D8B030D-6E8A-4147-A177-3AD203B41FA5}">
                      <a16:colId xmlns:a16="http://schemas.microsoft.com/office/drawing/2014/main" val="1020007210"/>
                    </a:ext>
                  </a:extLst>
                </a:gridCol>
                <a:gridCol w="1317483">
                  <a:extLst>
                    <a:ext uri="{9D8B030D-6E8A-4147-A177-3AD203B41FA5}">
                      <a16:colId xmlns:a16="http://schemas.microsoft.com/office/drawing/2014/main" val="2935667342"/>
                    </a:ext>
                  </a:extLst>
                </a:gridCol>
                <a:gridCol w="1390006">
                  <a:extLst>
                    <a:ext uri="{9D8B030D-6E8A-4147-A177-3AD203B41FA5}">
                      <a16:colId xmlns:a16="http://schemas.microsoft.com/office/drawing/2014/main" val="3797170997"/>
                    </a:ext>
                  </a:extLst>
                </a:gridCol>
              </a:tblGrid>
              <a:tr h="659642">
                <a:tc>
                  <a:txBody>
                    <a:bodyPr/>
                    <a:lstStyle/>
                    <a:p>
                      <a:pPr algn="l" fontAlgn="ct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DEMOCRACIA</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INDEFERENCIA</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AUTORITARISMO</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SATISFECHO</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INSATISFECHO</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NO DEMÓCRATAS INSATISFECHOS</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972361382"/>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Ecuador</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-50</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2217069970"/>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Guatemala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-45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2202914847"/>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Honduras</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165032827"/>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Perú</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91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425673118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Paraguay</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22876944"/>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Panamá</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15</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297771875"/>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Colombia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48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2839170232"/>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Venezuela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24</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8123023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México</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35</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28</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33</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37</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61</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25201266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Bolivia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13</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75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003567764"/>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Latinoamérica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69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476878970"/>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Brasil</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66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-20</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39024848"/>
                  </a:ext>
                </a:extLst>
              </a:tr>
              <a:tr h="433244">
                <a:tc>
                  <a:txBody>
                    <a:bodyPr/>
                    <a:lstStyle/>
                    <a:p>
                      <a:pPr algn="l" rtl="0" fontAlgn="b"/>
                      <a:r>
                        <a:rPr lang="es-CL" sz="1400" b="1" u="none" strike="noStrike" dirty="0">
                          <a:effectLst/>
                          <a:latin typeface="Arial" panose="020B0604020202020204" pitchFamily="34" charset="0"/>
                          <a:cs typeface="Arial" panose="020B0604020202020204" pitchFamily="34" charset="0"/>
                        </a:rPr>
                        <a:t>Rep. Dominicana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48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62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054768264"/>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Chile</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58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23</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541121471"/>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Costa Rica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56</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16</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43</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4240474731"/>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Argentina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62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61</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38601316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El Salvador</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a:effectLst/>
                          <a:latin typeface="Arial" panose="020B0604020202020204" pitchFamily="34" charset="0"/>
                          <a:cs typeface="Arial" panose="020B0604020202020204" pitchFamily="34" charset="0"/>
                        </a:rPr>
                        <a:t>46</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26</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15</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64</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32</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14</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201709036"/>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Uruguay</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69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59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30</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8390376"/>
                  </a:ext>
                </a:extLst>
              </a:tr>
            </a:tbl>
          </a:graphicData>
        </a:graphic>
      </p:graphicFrame>
      <p:sp>
        <p:nvSpPr>
          <p:cNvPr id="3" name="CuadroTexto 2">
            <a:extLst>
              <a:ext uri="{FF2B5EF4-FFF2-40B4-BE49-F238E27FC236}">
                <a16:creationId xmlns:a16="http://schemas.microsoft.com/office/drawing/2014/main" id="{93ECF3F3-8D2C-5C61-4714-FA3D0B3B1D2C}"/>
              </a:ext>
            </a:extLst>
          </p:cNvPr>
          <p:cNvSpPr txBox="1"/>
          <p:nvPr/>
        </p:nvSpPr>
        <p:spPr>
          <a:xfrm>
            <a:off x="0" y="-54422"/>
            <a:ext cx="8659887" cy="1138773"/>
          </a:xfrm>
          <a:prstGeom prst="rect">
            <a:avLst/>
          </a:prstGeom>
          <a:noFill/>
        </p:spPr>
        <p:txBody>
          <a:bodyPr wrap="square" rtlCol="0">
            <a:spAutoFit/>
          </a:bodyPr>
          <a:lstStyle/>
          <a:p>
            <a:r>
              <a:rPr lang="es-CL" sz="2400" b="1" dirty="0">
                <a:solidFill>
                  <a:schemeClr val="bg1"/>
                </a:solidFill>
                <a:latin typeface="Arial" panose="020B0604020202020204" pitchFamily="34" charset="0"/>
                <a:cs typeface="Arial" panose="020B0604020202020204" pitchFamily="34" charset="0"/>
              </a:rPr>
              <a:t>BALANCE: APOYO Y SATISFACCIÓN CON LA </a:t>
            </a:r>
          </a:p>
          <a:p>
            <a:r>
              <a:rPr lang="es-CL" sz="2400" b="1" dirty="0">
                <a:solidFill>
                  <a:schemeClr val="bg1"/>
                </a:solidFill>
                <a:latin typeface="Arial" panose="020B0604020202020204" pitchFamily="34" charset="0"/>
                <a:cs typeface="Arial" panose="020B0604020202020204" pitchFamily="34" charset="0"/>
              </a:rPr>
              <a:t>DEMOCRACIA </a:t>
            </a:r>
          </a:p>
          <a:p>
            <a:r>
              <a:rPr lang="es-CL" sz="2000" b="1" dirty="0">
                <a:solidFill>
                  <a:schemeClr val="bg1"/>
                </a:solidFill>
                <a:latin typeface="Arial" panose="020B0604020202020204" pitchFamily="34" charset="0"/>
                <a:cs typeface="Arial" panose="020B0604020202020204" pitchFamily="34" charset="0"/>
              </a:rPr>
              <a:t>TOTAL LATINOAMÉRICA Y PAÍSES 2023</a:t>
            </a:r>
          </a:p>
        </p:txBody>
      </p:sp>
    </p:spTree>
    <p:extLst>
      <p:ext uri="{BB962C8B-B14F-4D97-AF65-F5344CB8AC3E}">
        <p14:creationId xmlns:p14="http://schemas.microsoft.com/office/powerpoint/2010/main" val="242796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9" name="Rectangle 7"/>
          <p:cNvSpPr>
            <a:spLocks noChangeArrowheads="1"/>
          </p:cNvSpPr>
          <p:nvPr/>
        </p:nvSpPr>
        <p:spPr bwMode="auto">
          <a:xfrm>
            <a:off x="0" y="16573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CL" sz="1800" dirty="0">
              <a:solidFill>
                <a:prstClr val="black"/>
              </a:solidFill>
            </a:endParaRPr>
          </a:p>
        </p:txBody>
      </p:sp>
      <p:sp>
        <p:nvSpPr>
          <p:cNvPr id="131081" name="Rectangle 3"/>
          <p:cNvSpPr>
            <a:spLocks noChangeArrowheads="1"/>
          </p:cNvSpPr>
          <p:nvPr/>
        </p:nvSpPr>
        <p:spPr bwMode="auto">
          <a:xfrm>
            <a:off x="0" y="6376147"/>
            <a:ext cx="2808287"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764" tIns="45385" rIns="90764" bIns="45385"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solidFill>
                <a:prstClr val="black"/>
              </a:solidFill>
              <a:latin typeface="Arial" pitchFamily="34" charset="0"/>
            </a:endParaRPr>
          </a:p>
        </p:txBody>
      </p:sp>
      <p:sp>
        <p:nvSpPr>
          <p:cNvPr id="2" name="Title 1"/>
          <p:cNvSpPr>
            <a:spLocks noGrp="1"/>
          </p:cNvSpPr>
          <p:nvPr>
            <p:ph type="title"/>
          </p:nvPr>
        </p:nvSpPr>
        <p:spPr>
          <a:xfrm>
            <a:off x="0" y="30416"/>
            <a:ext cx="8153400" cy="833120"/>
          </a:xfrm>
        </p:spPr>
        <p:txBody>
          <a:bodyPr>
            <a:normAutofit fontScale="90000"/>
          </a:bodyPr>
          <a:lstStyle/>
          <a:p>
            <a:pPr eaLnBrk="0" fontAlgn="base" hangingPunct="0"/>
            <a:r>
              <a:rPr lang="es-ES_tradnl" sz="2600" dirty="0">
                <a:effectLst/>
              </a:rPr>
              <a:t>HISTÓRICO: SATISFACCIÓN CON LA DEMOCRACIA</a:t>
            </a:r>
            <a:br>
              <a:rPr lang="es-CL" b="0" dirty="0">
                <a:effectLst/>
              </a:rPr>
            </a:br>
            <a:r>
              <a:rPr lang="es-ES_tradnl" altLang="es-CL" sz="1800" b="1" dirty="0">
                <a:solidFill>
                  <a:schemeClr val="bg1"/>
                </a:solidFill>
                <a:effectLst>
                  <a:outerShdw blurRad="38100" dist="38100" dir="2700000" algn="tl">
                    <a:srgbClr val="000000">
                      <a:alpha val="43137"/>
                    </a:srgbClr>
                  </a:outerShdw>
                </a:effectLst>
                <a:latin typeface="Arial" pitchFamily="34" charset="0"/>
              </a:rPr>
              <a:t>TOTAL LATINOAMÉRICA 1995</a:t>
            </a:r>
            <a:r>
              <a:rPr lang="es-ES_tradnl" altLang="es-CL" sz="1800" dirty="0">
                <a:latin typeface="Arial" pitchFamily="34" charset="0"/>
              </a:rPr>
              <a:t> </a:t>
            </a:r>
            <a:r>
              <a:rPr lang="es-ES_tradnl" altLang="es-CL" sz="1800" b="1" dirty="0">
                <a:solidFill>
                  <a:schemeClr val="bg1"/>
                </a:solidFill>
                <a:latin typeface="Arial" pitchFamily="34" charset="0"/>
              </a:rPr>
              <a:t>– </a:t>
            </a:r>
            <a:r>
              <a:rPr lang="es-ES_tradnl" altLang="es-CL" sz="1800" b="1" dirty="0">
                <a:solidFill>
                  <a:schemeClr val="bg1"/>
                </a:solidFill>
                <a:effectLst>
                  <a:outerShdw blurRad="38100" dist="38100" dir="2700000" algn="tl">
                    <a:srgbClr val="000000">
                      <a:alpha val="43137"/>
                    </a:srgbClr>
                  </a:outerShdw>
                </a:effectLst>
                <a:latin typeface="Arial" pitchFamily="34" charset="0"/>
              </a:rPr>
              <a:t>2023 - </a:t>
            </a:r>
            <a:r>
              <a:rPr lang="es-ES_tradnl" sz="1800" dirty="0">
                <a:effectLst/>
              </a:rPr>
              <a:t>TOTALES POR PAÍS 1995 – 2023</a:t>
            </a:r>
            <a:endParaRPr lang="es-CL" sz="1800" dirty="0"/>
          </a:p>
        </p:txBody>
      </p:sp>
      <p:sp>
        <p:nvSpPr>
          <p:cNvPr id="3" name="Text Placeholder 2"/>
          <p:cNvSpPr>
            <a:spLocks noGrp="1"/>
          </p:cNvSpPr>
          <p:nvPr>
            <p:ph type="body" idx="1"/>
          </p:nvPr>
        </p:nvSpPr>
        <p:spPr/>
        <p:txBody>
          <a:bodyPr/>
          <a:lstStyle/>
          <a:p>
            <a:r>
              <a:rPr lang="es-CL" altLang="es-CL" i="1" dirty="0">
                <a:solidFill>
                  <a:prstClr val="black"/>
                </a:solidFill>
                <a:latin typeface="Arial" panose="020B0604020202020204" pitchFamily="34" charset="0"/>
                <a:cs typeface="Arial" panose="020B0604020202020204" pitchFamily="34" charset="0"/>
              </a:rPr>
              <a:t>P.</a:t>
            </a:r>
            <a:r>
              <a:rPr lang="es-ES" altLang="es-CL" i="1" dirty="0">
                <a:solidFill>
                  <a:prstClr val="black"/>
                </a:solidFill>
                <a:latin typeface="Arial" panose="020B0604020202020204" pitchFamily="34" charset="0"/>
                <a:cs typeface="Arial" panose="020B0604020202020204" pitchFamily="34" charset="0"/>
              </a:rPr>
              <a:t> </a:t>
            </a:r>
            <a:r>
              <a:rPr lang="es-CL" i="1" dirty="0">
                <a:solidFill>
                  <a:srgbClr val="000000"/>
                </a:solidFill>
                <a:effectLst/>
                <a:latin typeface="Arial" panose="020B0604020202020204" pitchFamily="34" charset="0"/>
                <a:ea typeface="Cambria" panose="02040503050406030204" pitchFamily="18" charset="0"/>
                <a:cs typeface="Arial" panose="020B0604020202020204" pitchFamily="34" charset="0"/>
              </a:rPr>
              <a:t>En general, ¿Diría Ud. que está muy satisfecho, más bien satisfecho, no muy satisfecho o nada satisfecho con el funcionamiento de la democracia en Chile?.</a:t>
            </a:r>
            <a:endParaRPr lang="es-ES" altLang="es-CL" i="1" dirty="0">
              <a:solidFill>
                <a:prstClr val="black"/>
              </a:solidFill>
              <a:latin typeface="Arial" panose="020B0604020202020204" pitchFamily="34" charset="0"/>
              <a:cs typeface="Arial" panose="020B0604020202020204" pitchFamily="34" charset="0"/>
            </a:endParaRPr>
          </a:p>
          <a:p>
            <a:r>
              <a:rPr lang="es-ES" altLang="es-CL" sz="1200" i="1" dirty="0">
                <a:solidFill>
                  <a:prstClr val="black"/>
                </a:solidFill>
                <a:latin typeface="Arial" panose="020B0604020202020204" pitchFamily="34" charset="0"/>
                <a:cs typeface="Arial" panose="020B0604020202020204" pitchFamily="34" charset="0"/>
              </a:rPr>
              <a:t>Aquí: “Muy satisfecho“ más “Satisfecho”.</a:t>
            </a:r>
          </a:p>
        </p:txBody>
      </p:sp>
      <p:graphicFrame>
        <p:nvGraphicFramePr>
          <p:cNvPr id="4" name="Tabla 3">
            <a:extLst>
              <a:ext uri="{FF2B5EF4-FFF2-40B4-BE49-F238E27FC236}">
                <a16:creationId xmlns:a16="http://schemas.microsoft.com/office/drawing/2014/main" id="{8CA730ED-DB17-41F9-A813-95D85E635932}"/>
              </a:ext>
            </a:extLst>
          </p:cNvPr>
          <p:cNvGraphicFramePr>
            <a:graphicFrameLocks noGrp="1"/>
          </p:cNvGraphicFramePr>
          <p:nvPr>
            <p:extLst>
              <p:ext uri="{D42A27DB-BD31-4B8C-83A1-F6EECF244321}">
                <p14:modId xmlns:p14="http://schemas.microsoft.com/office/powerpoint/2010/main" val="1990229549"/>
              </p:ext>
            </p:extLst>
          </p:nvPr>
        </p:nvGraphicFramePr>
        <p:xfrm>
          <a:off x="107504" y="1968725"/>
          <a:ext cx="8929016" cy="4484611"/>
        </p:xfrm>
        <a:graphic>
          <a:graphicData uri="http://schemas.openxmlformats.org/drawingml/2006/table">
            <a:tbl>
              <a:tblPr>
                <a:tableStyleId>{5C22544A-7EE6-4342-B048-85BDC9FD1C3A}</a:tableStyleId>
              </a:tblPr>
              <a:tblGrid>
                <a:gridCol w="969038">
                  <a:extLst>
                    <a:ext uri="{9D8B030D-6E8A-4147-A177-3AD203B41FA5}">
                      <a16:colId xmlns:a16="http://schemas.microsoft.com/office/drawing/2014/main" val="193239284"/>
                    </a:ext>
                  </a:extLst>
                </a:gridCol>
                <a:gridCol w="346086">
                  <a:extLst>
                    <a:ext uri="{9D8B030D-6E8A-4147-A177-3AD203B41FA5}">
                      <a16:colId xmlns:a16="http://schemas.microsoft.com/office/drawing/2014/main" val="4251540437"/>
                    </a:ext>
                  </a:extLst>
                </a:gridCol>
                <a:gridCol w="346086">
                  <a:extLst>
                    <a:ext uri="{9D8B030D-6E8A-4147-A177-3AD203B41FA5}">
                      <a16:colId xmlns:a16="http://schemas.microsoft.com/office/drawing/2014/main" val="2426211828"/>
                    </a:ext>
                  </a:extLst>
                </a:gridCol>
                <a:gridCol w="346086">
                  <a:extLst>
                    <a:ext uri="{9D8B030D-6E8A-4147-A177-3AD203B41FA5}">
                      <a16:colId xmlns:a16="http://schemas.microsoft.com/office/drawing/2014/main" val="2394317229"/>
                    </a:ext>
                  </a:extLst>
                </a:gridCol>
                <a:gridCol w="346086">
                  <a:extLst>
                    <a:ext uri="{9D8B030D-6E8A-4147-A177-3AD203B41FA5}">
                      <a16:colId xmlns:a16="http://schemas.microsoft.com/office/drawing/2014/main" val="4070143633"/>
                    </a:ext>
                  </a:extLst>
                </a:gridCol>
                <a:gridCol w="346086">
                  <a:extLst>
                    <a:ext uri="{9D8B030D-6E8A-4147-A177-3AD203B41FA5}">
                      <a16:colId xmlns:a16="http://schemas.microsoft.com/office/drawing/2014/main" val="3619520805"/>
                    </a:ext>
                  </a:extLst>
                </a:gridCol>
                <a:gridCol w="346086">
                  <a:extLst>
                    <a:ext uri="{9D8B030D-6E8A-4147-A177-3AD203B41FA5}">
                      <a16:colId xmlns:a16="http://schemas.microsoft.com/office/drawing/2014/main" val="1421070185"/>
                    </a:ext>
                  </a:extLst>
                </a:gridCol>
                <a:gridCol w="346086">
                  <a:extLst>
                    <a:ext uri="{9D8B030D-6E8A-4147-A177-3AD203B41FA5}">
                      <a16:colId xmlns:a16="http://schemas.microsoft.com/office/drawing/2014/main" val="1952774511"/>
                    </a:ext>
                  </a:extLst>
                </a:gridCol>
                <a:gridCol w="346086">
                  <a:extLst>
                    <a:ext uri="{9D8B030D-6E8A-4147-A177-3AD203B41FA5}">
                      <a16:colId xmlns:a16="http://schemas.microsoft.com/office/drawing/2014/main" val="1712737491"/>
                    </a:ext>
                  </a:extLst>
                </a:gridCol>
                <a:gridCol w="346086">
                  <a:extLst>
                    <a:ext uri="{9D8B030D-6E8A-4147-A177-3AD203B41FA5}">
                      <a16:colId xmlns:a16="http://schemas.microsoft.com/office/drawing/2014/main" val="2181970412"/>
                    </a:ext>
                  </a:extLst>
                </a:gridCol>
                <a:gridCol w="346086">
                  <a:extLst>
                    <a:ext uri="{9D8B030D-6E8A-4147-A177-3AD203B41FA5}">
                      <a16:colId xmlns:a16="http://schemas.microsoft.com/office/drawing/2014/main" val="1773806420"/>
                    </a:ext>
                  </a:extLst>
                </a:gridCol>
                <a:gridCol w="346086">
                  <a:extLst>
                    <a:ext uri="{9D8B030D-6E8A-4147-A177-3AD203B41FA5}">
                      <a16:colId xmlns:a16="http://schemas.microsoft.com/office/drawing/2014/main" val="1625821309"/>
                    </a:ext>
                  </a:extLst>
                </a:gridCol>
                <a:gridCol w="346086">
                  <a:extLst>
                    <a:ext uri="{9D8B030D-6E8A-4147-A177-3AD203B41FA5}">
                      <a16:colId xmlns:a16="http://schemas.microsoft.com/office/drawing/2014/main" val="1228981545"/>
                    </a:ext>
                  </a:extLst>
                </a:gridCol>
                <a:gridCol w="346086">
                  <a:extLst>
                    <a:ext uri="{9D8B030D-6E8A-4147-A177-3AD203B41FA5}">
                      <a16:colId xmlns:a16="http://schemas.microsoft.com/office/drawing/2014/main" val="1311227310"/>
                    </a:ext>
                  </a:extLst>
                </a:gridCol>
                <a:gridCol w="346086">
                  <a:extLst>
                    <a:ext uri="{9D8B030D-6E8A-4147-A177-3AD203B41FA5}">
                      <a16:colId xmlns:a16="http://schemas.microsoft.com/office/drawing/2014/main" val="731582631"/>
                    </a:ext>
                  </a:extLst>
                </a:gridCol>
                <a:gridCol w="346086">
                  <a:extLst>
                    <a:ext uri="{9D8B030D-6E8A-4147-A177-3AD203B41FA5}">
                      <a16:colId xmlns:a16="http://schemas.microsoft.com/office/drawing/2014/main" val="844188505"/>
                    </a:ext>
                  </a:extLst>
                </a:gridCol>
                <a:gridCol w="346086">
                  <a:extLst>
                    <a:ext uri="{9D8B030D-6E8A-4147-A177-3AD203B41FA5}">
                      <a16:colId xmlns:a16="http://schemas.microsoft.com/office/drawing/2014/main" val="915083851"/>
                    </a:ext>
                  </a:extLst>
                </a:gridCol>
                <a:gridCol w="346086">
                  <a:extLst>
                    <a:ext uri="{9D8B030D-6E8A-4147-A177-3AD203B41FA5}">
                      <a16:colId xmlns:a16="http://schemas.microsoft.com/office/drawing/2014/main" val="3514173808"/>
                    </a:ext>
                  </a:extLst>
                </a:gridCol>
                <a:gridCol w="346086">
                  <a:extLst>
                    <a:ext uri="{9D8B030D-6E8A-4147-A177-3AD203B41FA5}">
                      <a16:colId xmlns:a16="http://schemas.microsoft.com/office/drawing/2014/main" val="3745818617"/>
                    </a:ext>
                  </a:extLst>
                </a:gridCol>
                <a:gridCol w="346086">
                  <a:extLst>
                    <a:ext uri="{9D8B030D-6E8A-4147-A177-3AD203B41FA5}">
                      <a16:colId xmlns:a16="http://schemas.microsoft.com/office/drawing/2014/main" val="1723025808"/>
                    </a:ext>
                  </a:extLst>
                </a:gridCol>
                <a:gridCol w="346086">
                  <a:extLst>
                    <a:ext uri="{9D8B030D-6E8A-4147-A177-3AD203B41FA5}">
                      <a16:colId xmlns:a16="http://schemas.microsoft.com/office/drawing/2014/main" val="2817295805"/>
                    </a:ext>
                  </a:extLst>
                </a:gridCol>
                <a:gridCol w="346086">
                  <a:extLst>
                    <a:ext uri="{9D8B030D-6E8A-4147-A177-3AD203B41FA5}">
                      <a16:colId xmlns:a16="http://schemas.microsoft.com/office/drawing/2014/main" val="900577579"/>
                    </a:ext>
                  </a:extLst>
                </a:gridCol>
                <a:gridCol w="346086">
                  <a:extLst>
                    <a:ext uri="{9D8B030D-6E8A-4147-A177-3AD203B41FA5}">
                      <a16:colId xmlns:a16="http://schemas.microsoft.com/office/drawing/2014/main" val="2519235697"/>
                    </a:ext>
                  </a:extLst>
                </a:gridCol>
                <a:gridCol w="346086">
                  <a:extLst>
                    <a:ext uri="{9D8B030D-6E8A-4147-A177-3AD203B41FA5}">
                      <a16:colId xmlns:a16="http://schemas.microsoft.com/office/drawing/2014/main" val="1807946676"/>
                    </a:ext>
                  </a:extLst>
                </a:gridCol>
              </a:tblGrid>
              <a:tr h="220823">
                <a:tc>
                  <a:txBody>
                    <a:bodyPr/>
                    <a:lstStyle/>
                    <a:p>
                      <a:pPr algn="l" fontAlgn="b"/>
                      <a:endParaRPr lang="es-CL" sz="1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ctr"/>
                      <a:r>
                        <a:rPr lang="es-CL" sz="1000" b="1" i="0" u="none" strike="noStrike" dirty="0">
                          <a:solidFill>
                            <a:schemeClr val="bg1"/>
                          </a:solidFill>
                          <a:effectLst/>
                          <a:latin typeface="Calibri" panose="020F0502020204030204" pitchFamily="34" charset="0"/>
                        </a:rPr>
                        <a:t>1995</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1996</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1997</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1998</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2000</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2001</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2002</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2003</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2004</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2005</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2006</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2007</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2008</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2009</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2010</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2011</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2013</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2015</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2016</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2017</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2018</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2020</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2023</a:t>
                      </a:r>
                    </a:p>
                  </a:txBody>
                  <a:tcPr marL="9525" marR="9525" marT="9525" marB="0" anchor="ctr">
                    <a:solidFill>
                      <a:srgbClr val="0000A5"/>
                    </a:solidFill>
                  </a:tcPr>
                </a:tc>
                <a:extLst>
                  <a:ext uri="{0D108BD9-81ED-4DB2-BD59-A6C34878D82A}">
                    <a16:rowId xmlns:a16="http://schemas.microsoft.com/office/drawing/2014/main" val="1455786414"/>
                  </a:ext>
                </a:extLst>
              </a:tr>
              <a:tr h="220347">
                <a:tc>
                  <a:txBody>
                    <a:bodyPr/>
                    <a:lstStyle/>
                    <a:p>
                      <a:pPr algn="l" fontAlgn="b"/>
                      <a:r>
                        <a:rPr lang="es-CL" sz="1000" b="0" i="0" u="none" strike="noStrike" dirty="0">
                          <a:solidFill>
                            <a:srgbClr val="000000"/>
                          </a:solidFill>
                          <a:effectLst/>
                          <a:latin typeface="Calibri" panose="020F0502020204030204" pitchFamily="34" charset="0"/>
                        </a:rPr>
                        <a:t>El Salvador</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2794576697"/>
                  </a:ext>
                </a:extLst>
              </a:tr>
              <a:tr h="220347">
                <a:tc>
                  <a:txBody>
                    <a:bodyPr/>
                    <a:lstStyle/>
                    <a:p>
                      <a:pPr algn="l" fontAlgn="b"/>
                      <a:r>
                        <a:rPr lang="es-CL" sz="1000" b="0" i="0" u="none" strike="noStrike" dirty="0">
                          <a:solidFill>
                            <a:srgbClr val="000000"/>
                          </a:solidFill>
                          <a:effectLst/>
                          <a:latin typeface="Calibri" panose="020F0502020204030204" pitchFamily="34" charset="0"/>
                        </a:rPr>
                        <a:t>Uruguay</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1960075814"/>
                  </a:ext>
                </a:extLst>
              </a:tr>
              <a:tr h="220347">
                <a:tc>
                  <a:txBody>
                    <a:bodyPr/>
                    <a:lstStyle/>
                    <a:p>
                      <a:pPr algn="l" fontAlgn="b"/>
                      <a:r>
                        <a:rPr lang="es-CL" sz="1000" b="0" i="0" u="none" strike="noStrike" dirty="0">
                          <a:solidFill>
                            <a:srgbClr val="000000"/>
                          </a:solidFill>
                          <a:effectLst/>
                          <a:latin typeface="Calibri" panose="020F0502020204030204" pitchFamily="34" charset="0"/>
                        </a:rPr>
                        <a:t>Costa Rica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850469789"/>
                  </a:ext>
                </a:extLst>
              </a:tr>
              <a:tr h="220347">
                <a:tc>
                  <a:txBody>
                    <a:bodyPr/>
                    <a:lstStyle/>
                    <a:p>
                      <a:pPr algn="l" fontAlgn="b"/>
                      <a:r>
                        <a:rPr lang="es-CL" sz="1000" b="0" i="0" u="none" strike="noStrike" dirty="0">
                          <a:solidFill>
                            <a:srgbClr val="000000"/>
                          </a:solidFill>
                          <a:effectLst/>
                          <a:latin typeface="Calibri" panose="020F0502020204030204" pitchFamily="34" charset="0"/>
                        </a:rPr>
                        <a:t>México</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883589006"/>
                  </a:ext>
                </a:extLst>
              </a:tr>
              <a:tr h="220347">
                <a:tc>
                  <a:txBody>
                    <a:bodyPr/>
                    <a:lstStyle/>
                    <a:p>
                      <a:pPr algn="l" fontAlgn="b"/>
                      <a:r>
                        <a:rPr lang="es-CL" sz="1000" b="0" i="0" u="none" strike="noStrike" dirty="0">
                          <a:solidFill>
                            <a:srgbClr val="000000"/>
                          </a:solidFill>
                          <a:effectLst/>
                          <a:latin typeface="Calibri" panose="020F0502020204030204" pitchFamily="34" charset="0"/>
                        </a:rPr>
                        <a:t>Argentina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2292170556"/>
                  </a:ext>
                </a:extLst>
              </a:tr>
              <a:tr h="220347">
                <a:tc>
                  <a:txBody>
                    <a:bodyPr/>
                    <a:lstStyle/>
                    <a:p>
                      <a:pPr algn="l" fontAlgn="b"/>
                      <a:r>
                        <a:rPr lang="es-CL" sz="1000" b="0" i="0" u="none" strike="noStrike" dirty="0">
                          <a:solidFill>
                            <a:srgbClr val="000000"/>
                          </a:solidFill>
                          <a:effectLst/>
                          <a:latin typeface="Calibri" panose="020F0502020204030204" pitchFamily="34" charset="0"/>
                        </a:rPr>
                        <a:t>Rep. Dominicana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1195613261"/>
                  </a:ext>
                </a:extLst>
              </a:tr>
              <a:tr h="220347">
                <a:tc>
                  <a:txBody>
                    <a:bodyPr/>
                    <a:lstStyle/>
                    <a:p>
                      <a:pPr algn="l" fontAlgn="b"/>
                      <a:r>
                        <a:rPr lang="es-CL" sz="1000" b="0" i="0" u="none" strike="noStrike" dirty="0">
                          <a:solidFill>
                            <a:srgbClr val="000000"/>
                          </a:solidFill>
                          <a:effectLst/>
                          <a:latin typeface="Calibri" panose="020F0502020204030204" pitchFamily="34" charset="0"/>
                        </a:rPr>
                        <a:t>Brasil</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387438940"/>
                  </a:ext>
                </a:extLst>
              </a:tr>
              <a:tr h="220347">
                <a:tc>
                  <a:txBody>
                    <a:bodyPr/>
                    <a:lstStyle/>
                    <a:p>
                      <a:pPr algn="l" fontAlgn="b"/>
                      <a:r>
                        <a:rPr lang="es-CL" sz="1000" b="0" i="0" u="none" strike="noStrike" dirty="0">
                          <a:solidFill>
                            <a:srgbClr val="000000"/>
                          </a:solidFill>
                          <a:effectLst/>
                          <a:latin typeface="Calibri" panose="020F0502020204030204" pitchFamily="34" charset="0"/>
                        </a:rPr>
                        <a:t>Chile</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3463527"/>
                  </a:ext>
                </a:extLst>
              </a:tr>
              <a:tr h="220347">
                <a:tc>
                  <a:txBody>
                    <a:bodyPr/>
                    <a:lstStyle/>
                    <a:p>
                      <a:pPr algn="l" fontAlgn="b"/>
                      <a:r>
                        <a:rPr lang="es-CL" sz="1000" b="0" i="0" u="none" strike="noStrike" dirty="0">
                          <a:solidFill>
                            <a:srgbClr val="000000"/>
                          </a:solidFill>
                          <a:effectLst/>
                          <a:latin typeface="Calibri" panose="020F0502020204030204" pitchFamily="34" charset="0"/>
                        </a:rPr>
                        <a:t>Guatemala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2842388838"/>
                  </a:ext>
                </a:extLst>
              </a:tr>
              <a:tr h="220347">
                <a:tc>
                  <a:txBody>
                    <a:bodyPr/>
                    <a:lstStyle/>
                    <a:p>
                      <a:pPr algn="l" fontAlgn="b"/>
                      <a:r>
                        <a:rPr lang="es-CL" sz="1000" b="0" i="0" u="none" strike="noStrike" dirty="0">
                          <a:solidFill>
                            <a:srgbClr val="000000"/>
                          </a:solidFill>
                          <a:effectLst/>
                          <a:latin typeface="Calibri" panose="020F0502020204030204" pitchFamily="34" charset="0"/>
                        </a:rPr>
                        <a:t>Bolivia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1128632517"/>
                  </a:ext>
                </a:extLst>
              </a:tr>
              <a:tr h="220347">
                <a:tc>
                  <a:txBody>
                    <a:bodyPr/>
                    <a:lstStyle/>
                    <a:p>
                      <a:pPr algn="l" fontAlgn="b"/>
                      <a:r>
                        <a:rPr lang="es-CL" sz="1000" b="0" i="0" u="none" strike="noStrike" dirty="0">
                          <a:solidFill>
                            <a:srgbClr val="000000"/>
                          </a:solidFill>
                          <a:effectLst/>
                          <a:latin typeface="Calibri" panose="020F0502020204030204" pitchFamily="34" charset="0"/>
                        </a:rPr>
                        <a:t>Honduras</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4170841114"/>
                  </a:ext>
                </a:extLst>
              </a:tr>
              <a:tr h="220347">
                <a:tc>
                  <a:txBody>
                    <a:bodyPr/>
                    <a:lstStyle/>
                    <a:p>
                      <a:pPr algn="l" fontAlgn="b"/>
                      <a:r>
                        <a:rPr lang="es-CL" sz="1000" b="0" i="0" u="none" strike="noStrike" dirty="0">
                          <a:solidFill>
                            <a:srgbClr val="000000"/>
                          </a:solidFill>
                          <a:effectLst/>
                          <a:latin typeface="Calibri" panose="020F0502020204030204" pitchFamily="34" charset="0"/>
                        </a:rPr>
                        <a:t>Paraguay</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2031229418"/>
                  </a:ext>
                </a:extLst>
              </a:tr>
              <a:tr h="220347">
                <a:tc>
                  <a:txBody>
                    <a:bodyPr/>
                    <a:lstStyle/>
                    <a:p>
                      <a:pPr algn="l" fontAlgn="b"/>
                      <a:r>
                        <a:rPr lang="es-CL" sz="10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722787595"/>
                  </a:ext>
                </a:extLst>
              </a:tr>
              <a:tr h="220347">
                <a:tc>
                  <a:txBody>
                    <a:bodyPr/>
                    <a:lstStyle/>
                    <a:p>
                      <a:pPr algn="l" fontAlgn="b"/>
                      <a:r>
                        <a:rPr lang="es-CL" sz="1000" b="0" i="0" u="none" strike="noStrike" dirty="0">
                          <a:solidFill>
                            <a:srgbClr val="000000"/>
                          </a:solidFill>
                          <a:effectLst/>
                          <a:latin typeface="Calibri" panose="020F0502020204030204" pitchFamily="34" charset="0"/>
                        </a:rPr>
                        <a:t>Panamá</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969385532"/>
                  </a:ext>
                </a:extLst>
              </a:tr>
              <a:tr h="220347">
                <a:tc>
                  <a:txBody>
                    <a:bodyPr/>
                    <a:lstStyle/>
                    <a:p>
                      <a:pPr algn="l" fontAlgn="b"/>
                      <a:r>
                        <a:rPr lang="es-CL" sz="1000" b="0" i="0" u="none" strike="noStrike">
                          <a:solidFill>
                            <a:srgbClr val="000000"/>
                          </a:solidFill>
                          <a:effectLst/>
                          <a:latin typeface="Calibri" panose="020F0502020204030204" pitchFamily="34" charset="0"/>
                        </a:rPr>
                        <a:t>Venezuela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4147061532"/>
                  </a:ext>
                </a:extLst>
              </a:tr>
              <a:tr h="220347">
                <a:tc>
                  <a:txBody>
                    <a:bodyPr/>
                    <a:lstStyle/>
                    <a:p>
                      <a:pPr algn="l" fontAlgn="b"/>
                      <a:r>
                        <a:rPr lang="es-CL" sz="1000" b="0" i="0" u="none" strike="noStrike">
                          <a:solidFill>
                            <a:srgbClr val="000000"/>
                          </a:solidFill>
                          <a:effectLst/>
                          <a:latin typeface="Calibri" panose="020F0502020204030204" pitchFamily="34" charset="0"/>
                        </a:rPr>
                        <a:t>Ecuador</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3913964754"/>
                  </a:ext>
                </a:extLst>
              </a:tr>
              <a:tr h="220347">
                <a:tc>
                  <a:txBody>
                    <a:bodyPr/>
                    <a:lstStyle/>
                    <a:p>
                      <a:pPr algn="l" fontAlgn="b"/>
                      <a:r>
                        <a:rPr lang="es-CL" sz="1000" b="0" i="0" u="none" strike="noStrike" dirty="0">
                          <a:solidFill>
                            <a:srgbClr val="000000"/>
                          </a:solidFill>
                          <a:effectLst/>
                          <a:latin typeface="Calibri" panose="020F0502020204030204" pitchFamily="34" charset="0"/>
                        </a:rPr>
                        <a:t>Perú</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774039814"/>
                  </a:ext>
                </a:extLst>
              </a:tr>
              <a:tr h="220347">
                <a:tc>
                  <a:txBody>
                    <a:bodyPr/>
                    <a:lstStyle/>
                    <a:p>
                      <a:pPr algn="l" fontAlgn="b"/>
                      <a:r>
                        <a:rPr lang="es-CL" sz="1000" b="0" i="0" u="none" strike="noStrike" dirty="0">
                          <a:solidFill>
                            <a:srgbClr val="000000"/>
                          </a:solidFill>
                          <a:effectLst/>
                          <a:latin typeface="Calibri" panose="020F0502020204030204" pitchFamily="34" charset="0"/>
                        </a:rPr>
                        <a:t>Nicaragua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4150330060"/>
                  </a:ext>
                </a:extLst>
              </a:tr>
              <a:tr h="297542">
                <a:tc>
                  <a:txBody>
                    <a:bodyPr/>
                    <a:lstStyle/>
                    <a:p>
                      <a:pPr algn="l" fontAlgn="b"/>
                      <a:r>
                        <a:rPr lang="es-CL" sz="1050" b="1" i="0" u="none" strike="noStrike" dirty="0">
                          <a:solidFill>
                            <a:srgbClr val="000000"/>
                          </a:solidFill>
                          <a:effectLst/>
                          <a:latin typeface="Calibri" panose="020F0502020204030204" pitchFamily="34" charset="0"/>
                        </a:rPr>
                        <a:t>Latinoamérica</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4094762990"/>
                  </a:ext>
                </a:extLst>
              </a:tr>
            </a:tbl>
          </a:graphicData>
        </a:graphic>
      </p:graphicFrame>
    </p:spTree>
    <p:extLst>
      <p:ext uri="{BB962C8B-B14F-4D97-AF65-F5344CB8AC3E}">
        <p14:creationId xmlns:p14="http://schemas.microsoft.com/office/powerpoint/2010/main" val="169696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214313"/>
            <a:ext cx="100203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_tradnl" altLang="es-CL" sz="2000" dirty="0">
              <a:solidFill>
                <a:prstClr val="black"/>
              </a:solidFill>
              <a:latin typeface="Arial" pitchFamily="34" charset="0"/>
            </a:endParaRPr>
          </a:p>
        </p:txBody>
      </p:sp>
      <p:sp>
        <p:nvSpPr>
          <p:cNvPr id="156676" name="Rectangle 6"/>
          <p:cNvSpPr>
            <a:spLocks noChangeArrowheads="1"/>
          </p:cNvSpPr>
          <p:nvPr/>
        </p:nvSpPr>
        <p:spPr bwMode="auto">
          <a:xfrm>
            <a:off x="0" y="6453188"/>
            <a:ext cx="25209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solidFill>
                <a:prstClr val="black"/>
              </a:solidFill>
              <a:latin typeface="Arial" pitchFamily="34" charset="0"/>
            </a:endParaRPr>
          </a:p>
        </p:txBody>
      </p:sp>
      <p:sp>
        <p:nvSpPr>
          <p:cNvPr id="4" name="Title 3"/>
          <p:cNvSpPr>
            <a:spLocks noGrp="1"/>
          </p:cNvSpPr>
          <p:nvPr>
            <p:ph type="title"/>
          </p:nvPr>
        </p:nvSpPr>
        <p:spPr>
          <a:xfrm>
            <a:off x="0" y="0"/>
            <a:ext cx="9144000" cy="1069157"/>
          </a:xfrm>
          <a:effectLst>
            <a:outerShdw blurRad="50800" dist="38100" dir="2700000" algn="tl" rotWithShape="0">
              <a:prstClr val="black">
                <a:alpha val="40000"/>
              </a:prstClr>
            </a:outerShdw>
          </a:effectLst>
        </p:spPr>
        <p:txBody>
          <a:bodyPr>
            <a:normAutofit fontScale="90000"/>
          </a:bodyPr>
          <a:lstStyle/>
          <a:p>
            <a:r>
              <a:rPr lang="es-CL" altLang="es-CL" sz="3100" dirty="0">
                <a:solidFill>
                  <a:schemeClr val="bg1"/>
                </a:solidFill>
                <a:latin typeface="Arial" pitchFamily="34" charset="0"/>
              </a:rPr>
              <a:t>PERFIL SATISFACCIÓN CON LA DEMOGRACIA</a:t>
            </a:r>
            <a:br>
              <a:rPr lang="es-CL" altLang="es-CL" sz="3100" dirty="0">
                <a:solidFill>
                  <a:schemeClr val="bg1"/>
                </a:solidFill>
                <a:latin typeface="Arial" pitchFamily="34" charset="0"/>
              </a:rPr>
            </a:br>
            <a:r>
              <a:rPr lang="es-ES_tradnl" altLang="es-CL" sz="2000" b="1" dirty="0">
                <a:solidFill>
                  <a:schemeClr val="bg1"/>
                </a:solidFill>
                <a:latin typeface="Arial" panose="020B0604020202020204" pitchFamily="34" charset="0"/>
                <a:cs typeface="Arial" panose="020B0604020202020204" pitchFamily="34" charset="0"/>
              </a:rPr>
              <a:t>POR</a:t>
            </a:r>
            <a:r>
              <a:rPr lang="es-ES_tradnl" altLang="es-CL" sz="2000" dirty="0">
                <a:solidFill>
                  <a:schemeClr val="bg1"/>
                </a:solidFill>
                <a:latin typeface="Arial" panose="020B0604020202020204" pitchFamily="34" charset="0"/>
                <a:cs typeface="Arial" panose="020B0604020202020204" pitchFamily="34" charset="0"/>
              </a:rPr>
              <a:t> </a:t>
            </a:r>
            <a:r>
              <a:rPr lang="es-ES_tradnl" altLang="es-CL" sz="2000" b="1" dirty="0">
                <a:solidFill>
                  <a:schemeClr val="bg1"/>
                </a:solidFill>
                <a:latin typeface="Arial" panose="020B0604020202020204" pitchFamily="34" charset="0"/>
                <a:cs typeface="Arial" panose="020B0604020202020204" pitchFamily="34" charset="0"/>
              </a:rPr>
              <a:t>CLASE SOCIAL, EDUCACIÓN, EDAD Y SEXO </a:t>
            </a:r>
            <a:br>
              <a:rPr lang="es-ES_tradnl" altLang="es-CL" sz="2000" dirty="0">
                <a:solidFill>
                  <a:schemeClr val="bg1"/>
                </a:solidFill>
                <a:latin typeface="Arial" panose="020B0604020202020204" pitchFamily="34" charset="0"/>
                <a:cs typeface="Arial" panose="020B0604020202020204" pitchFamily="34" charset="0"/>
              </a:rPr>
            </a:br>
            <a:r>
              <a:rPr lang="es-ES_tradnl" altLang="es-CL" sz="2000" b="1" dirty="0">
                <a:solidFill>
                  <a:schemeClr val="bg1"/>
                </a:solidFill>
                <a:latin typeface="Arial" panose="020B0604020202020204" pitchFamily="34" charset="0"/>
                <a:cs typeface="Arial" panose="020B0604020202020204" pitchFamily="34" charset="0"/>
              </a:rPr>
              <a:t>TOTAL LATINOAMÉRICA 2023</a:t>
            </a:r>
            <a:endParaRPr lang="es-CL" sz="2000" dirty="0">
              <a:solidFill>
                <a:schemeClr val="bg1"/>
              </a:solidFill>
            </a:endParaRPr>
          </a:p>
        </p:txBody>
      </p:sp>
      <p:sp>
        <p:nvSpPr>
          <p:cNvPr id="5" name="Text Placeholder 4"/>
          <p:cNvSpPr>
            <a:spLocks noGrp="1"/>
          </p:cNvSpPr>
          <p:nvPr>
            <p:ph type="body" idx="1"/>
          </p:nvPr>
        </p:nvSpPr>
        <p:spPr>
          <a:xfrm>
            <a:off x="609600" y="1146592"/>
            <a:ext cx="8534400" cy="710921"/>
          </a:xfrm>
        </p:spPr>
        <p:txBody>
          <a:bodyPr/>
          <a:lstStyle/>
          <a:p>
            <a:r>
              <a:rPr lang="es-CL" altLang="es-CL" i="1" dirty="0">
                <a:latin typeface="Arial" pitchFamily="34" charset="0"/>
              </a:rPr>
              <a:t>P. En general, ¿Diría Ud. que está Muy satisfecho, Más bien satisfecho, No muy satisfecho o Nada satisfecho con el funcionamiento de la democracia en (País)?</a:t>
            </a:r>
          </a:p>
          <a:p>
            <a:r>
              <a:rPr lang="es-ES_tradnl" altLang="es-CL" i="1" dirty="0">
                <a:latin typeface="Arial" pitchFamily="34" charset="0"/>
              </a:rPr>
              <a:t>Aquí: ‘Muy satisfecho’ más ‘Más bien satisfecho; “No muy satisfecho” más “Nada satisfecho”;.</a:t>
            </a:r>
          </a:p>
        </p:txBody>
      </p:sp>
      <p:sp>
        <p:nvSpPr>
          <p:cNvPr id="12" name="CuadroTexto 11">
            <a:extLst>
              <a:ext uri="{FF2B5EF4-FFF2-40B4-BE49-F238E27FC236}">
                <a16:creationId xmlns:a16="http://schemas.microsoft.com/office/drawing/2014/main" id="{C0DB9A0A-F60D-46D4-8886-CECB81F82937}"/>
              </a:ext>
            </a:extLst>
          </p:cNvPr>
          <p:cNvSpPr txBox="1"/>
          <p:nvPr/>
        </p:nvSpPr>
        <p:spPr>
          <a:xfrm>
            <a:off x="8412710" y="6399849"/>
            <a:ext cx="731290" cy="369332"/>
          </a:xfrm>
          <a:prstGeom prst="rect">
            <a:avLst/>
          </a:prstGeom>
          <a:noFill/>
        </p:spPr>
        <p:txBody>
          <a:bodyPr wrap="none" rtlCol="0">
            <a:spAutoFit/>
          </a:bodyPr>
          <a:lstStyle/>
          <a:p>
            <a:r>
              <a:rPr lang="es-CL" dirty="0">
                <a:solidFill>
                  <a:schemeClr val="bg1"/>
                </a:solidFill>
              </a:rPr>
              <a:t>P76,2</a:t>
            </a:r>
          </a:p>
        </p:txBody>
      </p:sp>
      <p:graphicFrame>
        <p:nvGraphicFramePr>
          <p:cNvPr id="3" name="Gráfico 2">
            <a:extLst>
              <a:ext uri="{FF2B5EF4-FFF2-40B4-BE49-F238E27FC236}">
                <a16:creationId xmlns:a16="http://schemas.microsoft.com/office/drawing/2014/main" id="{927A5ED0-61DE-363E-34A0-4AAFA783E461}"/>
              </a:ext>
            </a:extLst>
          </p:cNvPr>
          <p:cNvGraphicFramePr/>
          <p:nvPr/>
        </p:nvGraphicFramePr>
        <p:xfrm>
          <a:off x="179512" y="2335058"/>
          <a:ext cx="4303712" cy="411813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1E53F6E4-EF08-ED11-4B49-AD39D778A7D5}"/>
              </a:ext>
            </a:extLst>
          </p:cNvPr>
          <p:cNvSpPr txBox="1"/>
          <p:nvPr/>
        </p:nvSpPr>
        <p:spPr>
          <a:xfrm>
            <a:off x="2106960" y="1934948"/>
            <a:ext cx="1481496" cy="400110"/>
          </a:xfrm>
          <a:prstGeom prst="rect">
            <a:avLst/>
          </a:prstGeom>
          <a:noFill/>
        </p:spPr>
        <p:txBody>
          <a:bodyPr wrap="none" rtlCol="0">
            <a:spAutoFit/>
          </a:bodyPr>
          <a:lstStyle/>
          <a:p>
            <a:r>
              <a:rPr lang="es-CL" sz="2000" b="1" dirty="0">
                <a:latin typeface="Arial" panose="020B0604020202020204" pitchFamily="34" charset="0"/>
                <a:cs typeface="Arial" panose="020B0604020202020204" pitchFamily="34" charset="0"/>
              </a:rPr>
              <a:t>Satisfecho</a:t>
            </a:r>
          </a:p>
        </p:txBody>
      </p:sp>
      <p:sp>
        <p:nvSpPr>
          <p:cNvPr id="7" name="CuadroTexto 6">
            <a:extLst>
              <a:ext uri="{FF2B5EF4-FFF2-40B4-BE49-F238E27FC236}">
                <a16:creationId xmlns:a16="http://schemas.microsoft.com/office/drawing/2014/main" id="{F8A0137C-20B3-FD73-8BFD-B7071B46DC57}"/>
              </a:ext>
            </a:extLst>
          </p:cNvPr>
          <p:cNvSpPr txBox="1"/>
          <p:nvPr/>
        </p:nvSpPr>
        <p:spPr>
          <a:xfrm>
            <a:off x="5635352" y="1955115"/>
            <a:ext cx="1680268" cy="400110"/>
          </a:xfrm>
          <a:prstGeom prst="rect">
            <a:avLst/>
          </a:prstGeom>
          <a:noFill/>
        </p:spPr>
        <p:txBody>
          <a:bodyPr wrap="none" rtlCol="0">
            <a:spAutoFit/>
          </a:bodyPr>
          <a:lstStyle/>
          <a:p>
            <a:r>
              <a:rPr lang="es-CL" sz="2000" b="1" dirty="0">
                <a:latin typeface="Arial" panose="020B0604020202020204" pitchFamily="34" charset="0"/>
                <a:cs typeface="Arial" panose="020B0604020202020204" pitchFamily="34" charset="0"/>
              </a:rPr>
              <a:t>Insatisfecho</a:t>
            </a:r>
          </a:p>
        </p:txBody>
      </p:sp>
      <p:graphicFrame>
        <p:nvGraphicFramePr>
          <p:cNvPr id="8" name="Gráfico 7">
            <a:extLst>
              <a:ext uri="{FF2B5EF4-FFF2-40B4-BE49-F238E27FC236}">
                <a16:creationId xmlns:a16="http://schemas.microsoft.com/office/drawing/2014/main" id="{8913DAE2-2B32-5679-9CE6-BFE1B19E005B}"/>
              </a:ext>
            </a:extLst>
          </p:cNvPr>
          <p:cNvGraphicFramePr/>
          <p:nvPr/>
        </p:nvGraphicFramePr>
        <p:xfrm>
          <a:off x="4355976" y="2323435"/>
          <a:ext cx="4362312" cy="41181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39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788436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0" rIns="91286" bIns="0" anchor="ctr"/>
          <a:lstStyle/>
          <a:p>
            <a:pPr>
              <a:tabLst>
                <a:tab pos="1980565" algn="l"/>
                <a:tab pos="2250440" algn="l"/>
                <a:tab pos="2610485" algn="l"/>
                <a:tab pos="3150870" algn="l"/>
              </a:tabLst>
            </a:pPr>
            <a:r>
              <a:rPr lang="es-CL" sz="20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NO ME IMPORTARÍA QUE UN  GOBIERNO NO DEMOCRÁTICO LLEGARA AL PODER SI RESUELVE LOS PROBLEMAS</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TOTAL LATINOAMÉRICA 2002 – 2023, 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graphicFrame>
        <p:nvGraphicFramePr>
          <p:cNvPr id="2" name="Object 5"/>
          <p:cNvGraphicFramePr>
            <a:graphicFrameLocks noChangeAspect="1"/>
          </p:cNvGraphicFramePr>
          <p:nvPr/>
        </p:nvGraphicFramePr>
        <p:xfrm>
          <a:off x="250825" y="1773238"/>
          <a:ext cx="54006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pPr algn="just" eaLnBrk="1" fontAlgn="auto" hangingPunct="1">
              <a:buFont typeface="Wingdings" charset="2"/>
              <a:buNone/>
              <a:defRPr/>
            </a:pPr>
            <a:r>
              <a:rPr lang="es-CL" altLang="es-CL" i="1" dirty="0"/>
              <a:t>3</a:t>
            </a:r>
          </a:p>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ES" i="1" dirty="0"/>
              <a:t>Por favor, dígame si está muy de acuerdo, de acuerdo, en desacuerdo o muy en desacuerdo, con</a:t>
            </a:r>
          </a:p>
          <a:p>
            <a:pPr algn="just" eaLnBrk="1" fontAlgn="auto" hangingPunct="1">
              <a:buFont typeface="Wingdings" charset="2"/>
              <a:buNone/>
              <a:defRPr/>
            </a:pPr>
            <a:r>
              <a:rPr lang="es-CL" i="1" dirty="0"/>
              <a:t>No me importaría que un  gobierno no democrático llegara al poder si resuelve los problemas.</a:t>
            </a:r>
            <a:endParaRPr lang="es-ES" i="1" dirty="0"/>
          </a:p>
          <a:p>
            <a:pPr algn="just">
              <a:defRPr/>
            </a:pP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algn="just" eaLnBrk="1" fontAlgn="auto" hangingPunct="1">
              <a:buFont typeface="Wingdings" charset="2"/>
              <a:buNone/>
              <a:defRPr/>
            </a:pP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691215" cy="369332"/>
          </a:xfrm>
          <a:prstGeom prst="rect">
            <a:avLst/>
          </a:prstGeom>
          <a:noFill/>
        </p:spPr>
        <p:txBody>
          <a:bodyPr wrap="none" rtlCol="0">
            <a:spAutoFit/>
          </a:bodyPr>
          <a:lstStyle/>
          <a:p>
            <a:r>
              <a:rPr lang="es-CL" dirty="0">
                <a:solidFill>
                  <a:schemeClr val="bg1"/>
                </a:solidFill>
              </a:rPr>
              <a:t>p20b</a:t>
            </a:r>
          </a:p>
        </p:txBody>
      </p:sp>
      <p:graphicFrame>
        <p:nvGraphicFramePr>
          <p:cNvPr id="7" name="Chart 1">
            <a:extLst>
              <a:ext uri="{FF2B5EF4-FFF2-40B4-BE49-F238E27FC236}">
                <a16:creationId xmlns:a16="http://schemas.microsoft.com/office/drawing/2014/main" id="{536970BD-EE8C-4C01-A0D9-23DD6CD055A9}"/>
              </a:ext>
            </a:extLst>
          </p:cNvPr>
          <p:cNvGraphicFramePr>
            <a:graphicFrameLocks/>
          </p:cNvGraphicFramePr>
          <p:nvPr/>
        </p:nvGraphicFramePr>
        <p:xfrm>
          <a:off x="5686426" y="2008585"/>
          <a:ext cx="3457574" cy="4701228"/>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A271A333-6DAD-3123-8D22-243468AF3151}"/>
              </a:ext>
            </a:extLst>
          </p:cNvPr>
          <p:cNvSpPr txBox="1"/>
          <p:nvPr/>
        </p:nvSpPr>
        <p:spPr>
          <a:xfrm>
            <a:off x="7056586" y="1700808"/>
            <a:ext cx="1714128" cy="307777"/>
          </a:xfrm>
          <a:prstGeom prst="rect">
            <a:avLst/>
          </a:prstGeom>
          <a:noFill/>
        </p:spPr>
        <p:txBody>
          <a:bodyPr wrap="square">
            <a:spAutoFit/>
          </a:bodyPr>
          <a:lstStyle/>
          <a:p>
            <a:r>
              <a:rPr lang="es-ES" altLang="ja-JP" sz="1400" b="1" i="1" dirty="0">
                <a:latin typeface="Arial" pitchFamily="34" charset="0"/>
                <a:cs typeface="Arial" pitchFamily="34" charset="0"/>
              </a:rPr>
              <a:t>De acuerdo</a:t>
            </a:r>
            <a:endParaRPr lang="es-CL" sz="1400" b="1" dirty="0"/>
          </a:p>
        </p:txBody>
      </p:sp>
    </p:spTree>
    <p:extLst>
      <p:ext uri="{BB962C8B-B14F-4D97-AF65-F5344CB8AC3E}">
        <p14:creationId xmlns:p14="http://schemas.microsoft.com/office/powerpoint/2010/main" val="3916294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CL" sz="20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EN CASO DE DIFICULTADES ESTÁ BIEN QUE EL PRESIDENTE CONTROLE LOS MEDIOS DE </a:t>
            </a:r>
            <a:r>
              <a:rPr lang="es-CL" sz="2000" b="1" dirty="0">
                <a:solidFill>
                  <a:schemeClr val="bg1"/>
                </a:solidFill>
                <a:latin typeface="Arial" panose="020B0604020202020204" pitchFamily="34" charset="0"/>
                <a:ea typeface="Cambria" panose="02040503050406030204" pitchFamily="18" charset="0"/>
                <a:cs typeface="Arial" panose="020B0604020202020204" pitchFamily="34" charset="0"/>
              </a:rPr>
              <a:t>C</a:t>
            </a:r>
            <a:r>
              <a:rPr lang="es-CL" sz="20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OMUNICACIÓN</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TOTAL LATINOAMÉRICA 2002 – 2023, 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graphicFrame>
        <p:nvGraphicFramePr>
          <p:cNvPr id="2" name="Object 5"/>
          <p:cNvGraphicFramePr>
            <a:graphicFrameLocks noChangeAspect="1"/>
          </p:cNvGraphicFramePr>
          <p:nvPr/>
        </p:nvGraphicFramePr>
        <p:xfrm>
          <a:off x="250825" y="1773238"/>
          <a:ext cx="54006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a:t>
            </a:r>
            <a:r>
              <a:rPr lang="es-ES" i="1" dirty="0"/>
              <a:t>Por favor, dígame si está muy de acuerdo, de acuerdo, en desacuerdo o muy en desacuerdo, con:</a:t>
            </a:r>
          </a:p>
          <a:p>
            <a:pPr>
              <a:defRPr/>
            </a:pPr>
            <a:r>
              <a:rPr lang="es-CL" i="1" dirty="0"/>
              <a:t>“En caso de dificultades está bien que el presidente controle los medios de comunicación”.</a:t>
            </a:r>
            <a:br>
              <a:rPr lang="es-ES_tradnl" altLang="es-CL" i="1" dirty="0"/>
            </a:b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eaLnBrk="1" fontAlgn="auto" hangingPunct="1">
              <a:buFont typeface="Wingdings" charset="2"/>
              <a:buNone/>
              <a:defRPr/>
            </a:pP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704039" cy="369332"/>
          </a:xfrm>
          <a:prstGeom prst="rect">
            <a:avLst/>
          </a:prstGeom>
          <a:noFill/>
        </p:spPr>
        <p:txBody>
          <a:bodyPr wrap="none" rtlCol="0">
            <a:spAutoFit/>
          </a:bodyPr>
          <a:lstStyle/>
          <a:p>
            <a:r>
              <a:rPr lang="es-CL" dirty="0">
                <a:solidFill>
                  <a:schemeClr val="bg1"/>
                </a:solidFill>
              </a:rPr>
              <a:t>p20D</a:t>
            </a:r>
          </a:p>
        </p:txBody>
      </p:sp>
      <p:graphicFrame>
        <p:nvGraphicFramePr>
          <p:cNvPr id="7" name="Chart 1">
            <a:extLst>
              <a:ext uri="{FF2B5EF4-FFF2-40B4-BE49-F238E27FC236}">
                <a16:creationId xmlns:a16="http://schemas.microsoft.com/office/drawing/2014/main" id="{E6F914EB-81C9-4CB3-B6F2-B3D395D5499A}"/>
              </a:ext>
            </a:extLst>
          </p:cNvPr>
          <p:cNvGraphicFramePr>
            <a:graphicFrameLocks/>
          </p:cNvGraphicFramePr>
          <p:nvPr/>
        </p:nvGraphicFramePr>
        <p:xfrm>
          <a:off x="5686082" y="1988840"/>
          <a:ext cx="3457574" cy="4853251"/>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2C6DD2A1-7E34-BD35-46AC-1CBF9411C0A8}"/>
              </a:ext>
            </a:extLst>
          </p:cNvPr>
          <p:cNvSpPr txBox="1"/>
          <p:nvPr/>
        </p:nvSpPr>
        <p:spPr>
          <a:xfrm>
            <a:off x="7056586" y="1700808"/>
            <a:ext cx="1714128" cy="307777"/>
          </a:xfrm>
          <a:prstGeom prst="rect">
            <a:avLst/>
          </a:prstGeom>
          <a:noFill/>
        </p:spPr>
        <p:txBody>
          <a:bodyPr wrap="square">
            <a:spAutoFit/>
          </a:bodyPr>
          <a:lstStyle/>
          <a:p>
            <a:r>
              <a:rPr lang="es-ES" altLang="ja-JP" sz="1400" b="1" i="1" dirty="0">
                <a:latin typeface="Arial" pitchFamily="34" charset="0"/>
                <a:cs typeface="Arial" pitchFamily="34" charset="0"/>
              </a:rPr>
              <a:t>De acuerdo</a:t>
            </a:r>
            <a:endParaRPr lang="es-CL" sz="1400" b="1" dirty="0"/>
          </a:p>
        </p:txBody>
      </p:sp>
    </p:spTree>
    <p:extLst>
      <p:ext uri="{BB962C8B-B14F-4D97-AF65-F5344CB8AC3E}">
        <p14:creationId xmlns:p14="http://schemas.microsoft.com/office/powerpoint/2010/main" val="415276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 sz="2600" b="1" dirty="0">
                <a:solidFill>
                  <a:schemeClr val="bg1"/>
                </a:solidFill>
                <a:latin typeface="Arial" panose="020B0604020202020204" pitchFamily="34" charset="0"/>
                <a:ea typeface="Cambria" panose="02040503050406030204" pitchFamily="18" charset="0"/>
                <a:cs typeface="Arial" panose="020B0604020202020204" pitchFamily="34" charset="0"/>
              </a:rPr>
              <a:t>RECHAZO</a:t>
            </a:r>
            <a:r>
              <a:rPr lang="es-ES" sz="26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 A UN GOBIERNO MILITAR</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2004 – 2023</a:t>
            </a:r>
          </a:p>
          <a:p>
            <a:pPr>
              <a:tabLst>
                <a:tab pos="1980565" algn="l"/>
                <a:tab pos="2250440" algn="l"/>
                <a:tab pos="2610485" algn="l"/>
                <a:tab pos="3150870" algn="l"/>
              </a:tabLst>
            </a:pP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¿Apoyaría Ud. a un gobierno militar en reemplazo del gobierno democrático si las cosas se ponen muy difíciles, o no apoyaría Ud. en ninguna circunstancia un gobierno militar? </a:t>
            </a:r>
          </a:p>
          <a:p>
            <a:pPr algn="just" eaLnBrk="1" fontAlgn="auto" hangingPunct="1">
              <a:buFont typeface="Wingdings" charset="2"/>
              <a:buNone/>
              <a:defRPr/>
            </a:pPr>
            <a:r>
              <a:rPr lang="es-CL" i="1" dirty="0"/>
              <a:t>Aquí en países: “En ninguna circunstancia un gobierno militar”</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5666708" y="2245241"/>
          <a:ext cx="3457574" cy="4412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6A85B29-97A2-482B-BCEE-91726893E821}"/>
              </a:ext>
            </a:extLst>
          </p:cNvPr>
          <p:cNvGraphicFramePr>
            <a:graphicFrameLocks noChangeAspect="1"/>
          </p:cNvGraphicFramePr>
          <p:nvPr/>
        </p:nvGraphicFramePr>
        <p:xfrm>
          <a:off x="250825" y="1773238"/>
          <a:ext cx="5545311" cy="525616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0148E7B2-6099-46F3-B6B0-1C051D6F317A}"/>
              </a:ext>
            </a:extLst>
          </p:cNvPr>
          <p:cNvSpPr txBox="1"/>
          <p:nvPr/>
        </p:nvSpPr>
        <p:spPr>
          <a:xfrm>
            <a:off x="6257167" y="1763018"/>
            <a:ext cx="2790403" cy="523220"/>
          </a:xfrm>
          <a:prstGeom prst="rect">
            <a:avLst/>
          </a:prstGeom>
          <a:noFill/>
        </p:spPr>
        <p:txBody>
          <a:bodyPr wrap="square">
            <a:spAutoFit/>
          </a:bodyPr>
          <a:lstStyle/>
          <a:p>
            <a:r>
              <a:rPr lang="es-CL" sz="1400" b="1" i="1" dirty="0">
                <a:latin typeface="Arial" panose="020B0604020202020204" pitchFamily="34" charset="0"/>
                <a:cs typeface="Arial" panose="020B0604020202020204" pitchFamily="34" charset="0"/>
              </a:rPr>
              <a:t>En ninguna circunstancia un gobierno militar</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51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 sz="2600" b="1" dirty="0">
                <a:solidFill>
                  <a:schemeClr val="bg1"/>
                </a:solidFill>
                <a:latin typeface="Arial" panose="020B0604020202020204" pitchFamily="34" charset="0"/>
                <a:ea typeface="Cambria" panose="02040503050406030204" pitchFamily="18" charset="0"/>
                <a:cs typeface="Arial" panose="020B0604020202020204" pitchFamily="34" charset="0"/>
              </a:rPr>
              <a:t>PERFIL RECHAZO</a:t>
            </a:r>
            <a:r>
              <a:rPr lang="es-ES" sz="26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 A UN GOBIERNO MILITAR</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POR CLASE SOCIAL, EDUCACIÓN, EDAD Y SEXO - TOTAL LATINOAMÉRICA 2023</a:t>
            </a: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¿Apoyaría Ud. a un gobierno militar en reemplazo del gobierno democrático si las cosas se ponen muy difíciles, o no apoyaría Ud. en ninguna circunstancia un gobierno militar? </a:t>
            </a:r>
          </a:p>
          <a:p>
            <a:pPr algn="just" eaLnBrk="1" fontAlgn="auto" hangingPunct="1">
              <a:buFont typeface="Wingdings" charset="2"/>
              <a:buNone/>
              <a:defRPr/>
            </a:pPr>
            <a:r>
              <a:rPr lang="es-CL" i="1" dirty="0"/>
              <a:t>Aquí: “En ninguna circunstancia un gobierno militar”.</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2" name="Gráfico 1">
            <a:extLst>
              <a:ext uri="{FF2B5EF4-FFF2-40B4-BE49-F238E27FC236}">
                <a16:creationId xmlns:a16="http://schemas.microsoft.com/office/drawing/2014/main" id="{E4AE47F4-F181-D95D-177D-21BF3341BEBE}"/>
              </a:ext>
            </a:extLst>
          </p:cNvPr>
          <p:cNvGraphicFramePr/>
          <p:nvPr>
            <p:extLst>
              <p:ext uri="{D42A27DB-BD31-4B8C-83A1-F6EECF244321}">
                <p14:modId xmlns:p14="http://schemas.microsoft.com/office/powerpoint/2010/main" val="995845075"/>
              </p:ext>
            </p:extLst>
          </p:nvPr>
        </p:nvGraphicFramePr>
        <p:xfrm>
          <a:off x="755576" y="1920623"/>
          <a:ext cx="8136904" cy="4552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3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 sz="26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APOYARÍA A UN GOBIERNO MILITAR</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2004 – 2023</a:t>
            </a:r>
          </a:p>
          <a:p>
            <a:pPr>
              <a:tabLst>
                <a:tab pos="1980565" algn="l"/>
                <a:tab pos="2250440" algn="l"/>
                <a:tab pos="2610485" algn="l"/>
                <a:tab pos="3150870" algn="l"/>
              </a:tabLst>
            </a:pP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¿Apoyaría Ud. a un gobierno militar en reemplazo del gobierno democrático si las cosas se ponen muy difíciles, o no apoyaría Ud. en ninguna circunstancia un gobierno militar?.</a:t>
            </a:r>
          </a:p>
          <a:p>
            <a:pPr algn="just" eaLnBrk="1" fontAlgn="auto" hangingPunct="1">
              <a:buFont typeface="Wingdings" charset="2"/>
              <a:buNone/>
              <a:defRPr/>
            </a:pPr>
            <a:r>
              <a:rPr lang="es-CL" i="1" dirty="0"/>
              <a:t>Aquí: “Apoyaría a un gobierno militar en reemplazo del gobierno democrático, si las cosas se ponen muy difíciles”.</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5686426" y="2060848"/>
          <a:ext cx="3457574" cy="4772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6A85B29-97A2-482B-BCEE-91726893E821}"/>
              </a:ext>
            </a:extLst>
          </p:cNvPr>
          <p:cNvGraphicFramePr>
            <a:graphicFrameLocks noChangeAspect="1"/>
          </p:cNvGraphicFramePr>
          <p:nvPr/>
        </p:nvGraphicFramePr>
        <p:xfrm>
          <a:off x="250825" y="1773238"/>
          <a:ext cx="5545311" cy="5256162"/>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DA4DE8B7-1C2E-BEA0-3927-F6A9A0C748AE}"/>
              </a:ext>
            </a:extLst>
          </p:cNvPr>
          <p:cNvSpPr txBox="1"/>
          <p:nvPr/>
        </p:nvSpPr>
        <p:spPr>
          <a:xfrm>
            <a:off x="6213792" y="1726939"/>
            <a:ext cx="2790403" cy="307777"/>
          </a:xfrm>
          <a:prstGeom prst="rect">
            <a:avLst/>
          </a:prstGeom>
          <a:noFill/>
        </p:spPr>
        <p:txBody>
          <a:bodyPr wrap="square">
            <a:spAutoFit/>
          </a:bodyPr>
          <a:lstStyle/>
          <a:p>
            <a:r>
              <a:rPr lang="es-CL" sz="1400" b="1" i="1" dirty="0">
                <a:latin typeface="Arial" panose="020B0604020202020204" pitchFamily="34" charset="0"/>
                <a:cs typeface="Arial" panose="020B0604020202020204" pitchFamily="34" charset="0"/>
              </a:rPr>
              <a:t>Apoyaría un gobierno militar</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579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214313"/>
            <a:ext cx="100203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_tradnl" altLang="es-CL" sz="2000" dirty="0">
              <a:solidFill>
                <a:prstClr val="black"/>
              </a:solidFill>
              <a:latin typeface="Arial" pitchFamily="34" charset="0"/>
            </a:endParaRPr>
          </a:p>
        </p:txBody>
      </p:sp>
      <p:sp>
        <p:nvSpPr>
          <p:cNvPr id="156676" name="Rectangle 6"/>
          <p:cNvSpPr>
            <a:spLocks noChangeArrowheads="1"/>
          </p:cNvSpPr>
          <p:nvPr/>
        </p:nvSpPr>
        <p:spPr bwMode="auto">
          <a:xfrm>
            <a:off x="0" y="6453188"/>
            <a:ext cx="25209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solidFill>
                <a:prstClr val="black"/>
              </a:solidFill>
              <a:latin typeface="Arial" pitchFamily="34" charset="0"/>
            </a:endParaRPr>
          </a:p>
        </p:txBody>
      </p:sp>
      <p:sp>
        <p:nvSpPr>
          <p:cNvPr id="4" name="Title 3"/>
          <p:cNvSpPr>
            <a:spLocks noGrp="1"/>
          </p:cNvSpPr>
          <p:nvPr>
            <p:ph type="title"/>
          </p:nvPr>
        </p:nvSpPr>
        <p:spPr>
          <a:xfrm>
            <a:off x="0" y="0"/>
            <a:ext cx="8153400" cy="1069157"/>
          </a:xfrm>
        </p:spPr>
        <p:txBody>
          <a:bodyPr>
            <a:normAutofit fontScale="90000"/>
          </a:bodyPr>
          <a:lstStyle/>
          <a:p>
            <a:r>
              <a:rPr lang="es-CL" altLang="es-CL" sz="3100" dirty="0">
                <a:solidFill>
                  <a:schemeClr val="bg1"/>
                </a:solidFill>
                <a:latin typeface="Arial" pitchFamily="34" charset="0"/>
              </a:rPr>
              <a:t>PROBABILIDAD DE UN GOLPE DE ESTADO</a:t>
            </a:r>
            <a:br>
              <a:rPr lang="es-ES_tradnl" altLang="es-CL" sz="2900" dirty="0">
                <a:solidFill>
                  <a:schemeClr val="bg1"/>
                </a:solidFill>
                <a:latin typeface="Arial" pitchFamily="34" charset="0"/>
              </a:rPr>
            </a:br>
            <a:r>
              <a:rPr lang="es-ES_tradnl" altLang="es-CL" sz="2200" dirty="0">
                <a:solidFill>
                  <a:schemeClr val="bg1"/>
                </a:solidFill>
                <a:latin typeface="Arial" pitchFamily="34" charset="0"/>
              </a:rPr>
              <a:t>TOTAL LATINOAMÉRICA 2009 – 2023</a:t>
            </a:r>
            <a:br>
              <a:rPr lang="es-ES_tradnl" altLang="es-CL" sz="2200" dirty="0">
                <a:solidFill>
                  <a:schemeClr val="bg1"/>
                </a:solidFill>
                <a:latin typeface="Arial" pitchFamily="34" charset="0"/>
              </a:rPr>
            </a:br>
            <a:r>
              <a:rPr lang="es-ES_tradnl" altLang="es-CL" sz="2200" dirty="0">
                <a:solidFill>
                  <a:schemeClr val="bg1"/>
                </a:solidFill>
                <a:latin typeface="Arial" pitchFamily="34" charset="0"/>
              </a:rPr>
              <a:t>TOTALES POR PAÍS 2023</a:t>
            </a:r>
            <a:endParaRPr lang="es-CL" sz="2200" dirty="0">
              <a:solidFill>
                <a:schemeClr val="bg1"/>
              </a:solidFill>
            </a:endParaRPr>
          </a:p>
        </p:txBody>
      </p:sp>
      <p:sp>
        <p:nvSpPr>
          <p:cNvPr id="5" name="Text Placeholder 4"/>
          <p:cNvSpPr>
            <a:spLocks noGrp="1"/>
          </p:cNvSpPr>
          <p:nvPr>
            <p:ph type="body" idx="1"/>
          </p:nvPr>
        </p:nvSpPr>
        <p:spPr>
          <a:xfrm>
            <a:off x="609600" y="1146592"/>
            <a:ext cx="8534400" cy="710921"/>
          </a:xfrm>
        </p:spPr>
        <p:txBody>
          <a:bodyPr/>
          <a:lstStyle/>
          <a:p>
            <a:r>
              <a:rPr lang="es-CL" i="1" dirty="0"/>
              <a:t>P. ¿Cuán probable cree Ud. que es, que pueda haber un golpe de Estado en (PAÍS) o no sabe Ud. lo suficiente para opinar?.</a:t>
            </a:r>
          </a:p>
          <a:p>
            <a:r>
              <a:rPr lang="es-ES_tradnl" i="1" dirty="0"/>
              <a:t>Aquí : “Poco probable” más “Nada Probable”.</a:t>
            </a:r>
            <a:endParaRPr lang="es-ES" i="1" dirty="0"/>
          </a:p>
        </p:txBody>
      </p:sp>
      <p:graphicFrame>
        <p:nvGraphicFramePr>
          <p:cNvPr id="10" name="Object 7">
            <a:extLst>
              <a:ext uri="{FF2B5EF4-FFF2-40B4-BE49-F238E27FC236}">
                <a16:creationId xmlns:a16="http://schemas.microsoft.com/office/drawing/2014/main" id="{A6134283-75E9-4CF4-BD4E-689E0F6AD42C}"/>
              </a:ext>
            </a:extLst>
          </p:cNvPr>
          <p:cNvGraphicFramePr>
            <a:graphicFrameLocks noChangeAspect="1"/>
          </p:cNvGraphicFramePr>
          <p:nvPr/>
        </p:nvGraphicFramePr>
        <p:xfrm>
          <a:off x="1231" y="1988840"/>
          <a:ext cx="5650269" cy="4464348"/>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C0DB9A0A-F60D-46D4-8886-CECB81F82937}"/>
              </a:ext>
            </a:extLst>
          </p:cNvPr>
          <p:cNvSpPr txBox="1"/>
          <p:nvPr/>
        </p:nvSpPr>
        <p:spPr>
          <a:xfrm>
            <a:off x="8412710" y="6399849"/>
            <a:ext cx="731290" cy="369332"/>
          </a:xfrm>
          <a:prstGeom prst="rect">
            <a:avLst/>
          </a:prstGeom>
          <a:noFill/>
        </p:spPr>
        <p:txBody>
          <a:bodyPr wrap="none" rtlCol="0">
            <a:spAutoFit/>
          </a:bodyPr>
          <a:lstStyle/>
          <a:p>
            <a:r>
              <a:rPr lang="es-CL" dirty="0">
                <a:solidFill>
                  <a:schemeClr val="bg1"/>
                </a:solidFill>
              </a:rPr>
              <a:t>P76,2</a:t>
            </a:r>
          </a:p>
        </p:txBody>
      </p:sp>
      <p:graphicFrame>
        <p:nvGraphicFramePr>
          <p:cNvPr id="9" name="Chart 1">
            <a:extLst>
              <a:ext uri="{FF2B5EF4-FFF2-40B4-BE49-F238E27FC236}">
                <a16:creationId xmlns:a16="http://schemas.microsoft.com/office/drawing/2014/main" id="{DEB3AEF9-80D2-4300-9E13-E9F6C708D102}"/>
              </a:ext>
            </a:extLst>
          </p:cNvPr>
          <p:cNvGraphicFramePr>
            <a:graphicFrameLocks/>
          </p:cNvGraphicFramePr>
          <p:nvPr/>
        </p:nvGraphicFramePr>
        <p:xfrm>
          <a:off x="5686426" y="2242725"/>
          <a:ext cx="3457574" cy="4526455"/>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1C0C3F62-3F55-473D-BC7A-9AD05DB3A739}"/>
              </a:ext>
            </a:extLst>
          </p:cNvPr>
          <p:cNvSpPr txBox="1"/>
          <p:nvPr/>
        </p:nvSpPr>
        <p:spPr>
          <a:xfrm>
            <a:off x="6738334" y="1934948"/>
            <a:ext cx="2013693"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Poco / Nada probable</a:t>
            </a:r>
          </a:p>
        </p:txBody>
      </p:sp>
    </p:spTree>
    <p:extLst>
      <p:ext uri="{BB962C8B-B14F-4D97-AF65-F5344CB8AC3E}">
        <p14:creationId xmlns:p14="http://schemas.microsoft.com/office/powerpoint/2010/main" val="942652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99219"/>
            <a:ext cx="97567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98" tIns="44902" rIns="89798" bIns="44902" anchor="ctr"/>
          <a:lstStyle>
            <a:lvl1pPr defTabSz="9048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487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487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375"/>
              </a:lnSpc>
              <a:spcBef>
                <a:spcPct val="0"/>
              </a:spcBef>
              <a:buFontTx/>
              <a:buNone/>
            </a:pPr>
            <a:endParaRPr lang="es-ES_tradnl" altLang="es-CL" sz="2000" b="1" dirty="0">
              <a:latin typeface="Arial" pitchFamily="34" charset="0"/>
            </a:endParaRPr>
          </a:p>
        </p:txBody>
      </p:sp>
      <p:sp>
        <p:nvSpPr>
          <p:cNvPr id="74755" name="Rectangle 3"/>
          <p:cNvSpPr>
            <a:spLocks noChangeArrowheads="1"/>
          </p:cNvSpPr>
          <p:nvPr/>
        </p:nvSpPr>
        <p:spPr bwMode="auto">
          <a:xfrm>
            <a:off x="0" y="6492315"/>
            <a:ext cx="5545137"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98" tIns="44902" rIns="89798" bIns="44902" anchor="ctr"/>
          <a:lstStyle>
            <a:lvl1pPr defTabSz="9048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487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487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latin typeface="Arial" pitchFamily="34" charset="0"/>
            </a:endParaRPr>
          </a:p>
        </p:txBody>
      </p:sp>
      <p:sp>
        <p:nvSpPr>
          <p:cNvPr id="4" name="Title 3"/>
          <p:cNvSpPr>
            <a:spLocks noGrp="1"/>
          </p:cNvSpPr>
          <p:nvPr>
            <p:ph type="title"/>
          </p:nvPr>
        </p:nvSpPr>
        <p:spPr>
          <a:xfrm>
            <a:off x="-22581" y="0"/>
            <a:ext cx="8249080" cy="1073620"/>
          </a:xfrm>
        </p:spPr>
        <p:txBody>
          <a:bodyPr anchor="ctr">
            <a:noAutofit/>
          </a:bodyPr>
          <a:lstStyle/>
          <a:p>
            <a:r>
              <a:rPr lang="es-CL" sz="2600" dirty="0">
                <a:solidFill>
                  <a:schemeClr val="bg1"/>
                </a:solidFill>
                <a:effectLst/>
                <a:latin typeface="Arial" panose="020B0604020202020204" pitchFamily="34" charset="0"/>
                <a:ea typeface="Cambria" panose="02040503050406030204" pitchFamily="18" charset="0"/>
                <a:cs typeface="Arial" panose="020B0604020202020204" pitchFamily="34" charset="0"/>
              </a:rPr>
              <a:t>LOS PARTIDOS POLÍTICOS </a:t>
            </a:r>
            <a:r>
              <a:rPr lang="de-DE" sz="2600" dirty="0">
                <a:solidFill>
                  <a:schemeClr val="bg1"/>
                </a:solidFill>
                <a:effectLst/>
                <a:latin typeface="Arial" panose="020B0604020202020204" pitchFamily="34" charset="0"/>
                <a:ea typeface="Cambria" panose="02040503050406030204" pitchFamily="18" charset="0"/>
                <a:cs typeface="Arial" panose="020B0604020202020204" pitchFamily="34" charset="0"/>
              </a:rPr>
              <a:t>FUNCIONAN BIEN</a:t>
            </a:r>
            <a:br>
              <a:rPr lang="es-ES_tradnl" altLang="es-CL" sz="1800" dirty="0">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TOTAL LATINOAMÉRICA </a:t>
            </a:r>
            <a:r>
              <a:rPr lang="es-ES_tradnl" altLang="es-CL" sz="1800" dirty="0">
                <a:latin typeface="Arial" panose="020B0604020202020204" pitchFamily="34" charset="0"/>
                <a:cs typeface="Arial" panose="020B0604020202020204" pitchFamily="34" charset="0"/>
              </a:rPr>
              <a:t>2023, TOTALES POR PAÍS 2023</a:t>
            </a:r>
            <a:endParaRPr lang="es-CL"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pPr algn="just">
              <a:defRPr/>
            </a:pPr>
            <a:r>
              <a:rPr lang="es-CL" altLang="es-CL" i="1" dirty="0"/>
              <a:t>P. </a:t>
            </a:r>
            <a:r>
              <a:rPr lang="es-ES" i="1" dirty="0"/>
              <a:t>Por favor, dígame si está muy de acuerdo, de acuerdo, en desacuerdo o muy en desacuerdo, con </a:t>
            </a:r>
          </a:p>
          <a:p>
            <a:pPr algn="just">
              <a:defRPr/>
            </a:pPr>
            <a:r>
              <a:rPr lang="es-ES" i="1" dirty="0"/>
              <a:t>L</a:t>
            </a:r>
            <a:r>
              <a:rPr lang="es-CL" i="1" dirty="0"/>
              <a:t>os partidos políticos </a:t>
            </a:r>
            <a:r>
              <a:rPr lang="de-DE" i="1" dirty="0"/>
              <a:t>funcionan bien</a:t>
            </a:r>
            <a:r>
              <a:rPr lang="es-ES" i="1" dirty="0"/>
              <a:t>. </a:t>
            </a:r>
          </a:p>
          <a:p>
            <a:pPr algn="just">
              <a:defRPr/>
            </a:pPr>
            <a:r>
              <a:rPr lang="es-ES" altLang="es-CL" i="1" dirty="0"/>
              <a:t>Aquí en países: </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 “En desacuerdo” más “Muy en desacuerdo”.</a:t>
            </a:r>
            <a:endParaRPr lang="en-US" altLang="ja-JP" i="1" dirty="0">
              <a:latin typeface="Arial" pitchFamily="34" charset="0"/>
              <a:cs typeface="Arial" pitchFamily="34" charset="0"/>
            </a:endParaRPr>
          </a:p>
        </p:txBody>
      </p:sp>
      <p:sp>
        <p:nvSpPr>
          <p:cNvPr id="8" name="CuadroTexto 7">
            <a:extLst>
              <a:ext uri="{FF2B5EF4-FFF2-40B4-BE49-F238E27FC236}">
                <a16:creationId xmlns:a16="http://schemas.microsoft.com/office/drawing/2014/main" id="{825B9B3B-CC01-4337-93A3-DA005389E5C9}"/>
              </a:ext>
            </a:extLst>
          </p:cNvPr>
          <p:cNvSpPr txBox="1"/>
          <p:nvPr/>
        </p:nvSpPr>
        <p:spPr>
          <a:xfrm>
            <a:off x="8446231" y="6394357"/>
            <a:ext cx="691215" cy="369332"/>
          </a:xfrm>
          <a:prstGeom prst="rect">
            <a:avLst/>
          </a:prstGeom>
          <a:noFill/>
        </p:spPr>
        <p:txBody>
          <a:bodyPr wrap="none" rtlCol="0">
            <a:spAutoFit/>
          </a:bodyPr>
          <a:lstStyle/>
          <a:p>
            <a:r>
              <a:rPr lang="es-CL" dirty="0">
                <a:solidFill>
                  <a:schemeClr val="bg1"/>
                </a:solidFill>
              </a:rPr>
              <a:t>p19d</a:t>
            </a:r>
          </a:p>
        </p:txBody>
      </p:sp>
      <p:graphicFrame>
        <p:nvGraphicFramePr>
          <p:cNvPr id="10" name="Gráfico 9">
            <a:extLst>
              <a:ext uri="{FF2B5EF4-FFF2-40B4-BE49-F238E27FC236}">
                <a16:creationId xmlns:a16="http://schemas.microsoft.com/office/drawing/2014/main" id="{6D894250-2158-4156-BEEA-371AC487DE92}"/>
              </a:ext>
            </a:extLst>
          </p:cNvPr>
          <p:cNvGraphicFramePr/>
          <p:nvPr/>
        </p:nvGraphicFramePr>
        <p:xfrm>
          <a:off x="92753" y="1785134"/>
          <a:ext cx="3902985" cy="4713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
            <a:extLst>
              <a:ext uri="{FF2B5EF4-FFF2-40B4-BE49-F238E27FC236}">
                <a16:creationId xmlns:a16="http://schemas.microsoft.com/office/drawing/2014/main" id="{9B090E85-39A2-4F42-8A6B-E290614AF73F}"/>
              </a:ext>
            </a:extLst>
          </p:cNvPr>
          <p:cNvGraphicFramePr>
            <a:graphicFrameLocks/>
          </p:cNvGraphicFramePr>
          <p:nvPr/>
        </p:nvGraphicFramePr>
        <p:xfrm>
          <a:off x="3994746" y="2027817"/>
          <a:ext cx="2593379" cy="471355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a:extLst>
              <a:ext uri="{FF2B5EF4-FFF2-40B4-BE49-F238E27FC236}">
                <a16:creationId xmlns:a16="http://schemas.microsoft.com/office/drawing/2014/main" id="{F73BD794-75F5-EC88-FA4F-6D6F8096DE69}"/>
              </a:ext>
            </a:extLst>
          </p:cNvPr>
          <p:cNvSpPr/>
          <p:nvPr/>
        </p:nvSpPr>
        <p:spPr>
          <a:xfrm>
            <a:off x="4712335" y="1720869"/>
            <a:ext cx="1159292" cy="307777"/>
          </a:xfrm>
          <a:prstGeom prst="rect">
            <a:avLst/>
          </a:prstGeom>
        </p:spPr>
        <p:txBody>
          <a:bodyPr wrap="none">
            <a:spAutoFit/>
          </a:bodyPr>
          <a:lstStyle/>
          <a:p>
            <a:r>
              <a:rPr lang="es-ES" altLang="ja-JP" sz="1400" b="1" i="1" dirty="0">
                <a:latin typeface="Arial" pitchFamily="34" charset="0"/>
                <a:cs typeface="Arial" pitchFamily="34" charset="0"/>
              </a:rPr>
              <a:t>De acuerdo</a:t>
            </a:r>
            <a:endParaRPr lang="es-CL" sz="1400" b="1" dirty="0"/>
          </a:p>
        </p:txBody>
      </p:sp>
      <p:sp>
        <p:nvSpPr>
          <p:cNvPr id="3" name="Rectángulo 2">
            <a:extLst>
              <a:ext uri="{FF2B5EF4-FFF2-40B4-BE49-F238E27FC236}">
                <a16:creationId xmlns:a16="http://schemas.microsoft.com/office/drawing/2014/main" id="{9AC8B468-7194-1BE8-E35A-AB981A3CA9E8}"/>
              </a:ext>
            </a:extLst>
          </p:cNvPr>
          <p:cNvSpPr/>
          <p:nvPr/>
        </p:nvSpPr>
        <p:spPr>
          <a:xfrm>
            <a:off x="7148703" y="1700808"/>
            <a:ext cx="1467068" cy="307777"/>
          </a:xfrm>
          <a:prstGeom prst="rect">
            <a:avLst/>
          </a:prstGeom>
        </p:spPr>
        <p:txBody>
          <a:bodyPr wrap="none">
            <a:spAutoFit/>
          </a:bodyPr>
          <a:lstStyle/>
          <a:p>
            <a:r>
              <a:rPr lang="es-ES" altLang="ja-JP" sz="1400" b="1" i="1" dirty="0">
                <a:latin typeface="Arial" pitchFamily="34" charset="0"/>
                <a:cs typeface="Arial" pitchFamily="34" charset="0"/>
              </a:rPr>
              <a:t>En desacuerdo</a:t>
            </a:r>
            <a:endParaRPr lang="es-CL" sz="1400" b="1" dirty="0"/>
          </a:p>
        </p:txBody>
      </p:sp>
      <p:graphicFrame>
        <p:nvGraphicFramePr>
          <p:cNvPr id="6" name="Chart 1">
            <a:extLst>
              <a:ext uri="{FF2B5EF4-FFF2-40B4-BE49-F238E27FC236}">
                <a16:creationId xmlns:a16="http://schemas.microsoft.com/office/drawing/2014/main" id="{BA91DC22-8172-1119-04D9-FD0F6C5ADB0B}"/>
              </a:ext>
            </a:extLst>
          </p:cNvPr>
          <p:cNvGraphicFramePr>
            <a:graphicFrameLocks/>
          </p:cNvGraphicFramePr>
          <p:nvPr/>
        </p:nvGraphicFramePr>
        <p:xfrm>
          <a:off x="6514842" y="2027816"/>
          <a:ext cx="2536405" cy="47135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60834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1"/>
            <a:ext cx="7272808" cy="937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pPr>
              <a:lnSpc>
                <a:spcPts val="2400"/>
              </a:lnSpc>
            </a:pPr>
            <a:r>
              <a:rPr lang="es-ES_tradnl" altLang="es-CL" sz="2800" b="1" dirty="0">
                <a:solidFill>
                  <a:schemeClr val="bg1"/>
                </a:solidFill>
                <a:latin typeface="Arial" panose="020B0604020202020204" pitchFamily="34" charset="0"/>
                <a:cs typeface="Arial" panose="020B0604020202020204" pitchFamily="34" charset="0"/>
              </a:rPr>
              <a:t>APOYO A LA DEMOCRACIA</a:t>
            </a:r>
            <a:r>
              <a:rPr lang="es-ES_tradnl" altLang="es-CL" sz="2600" b="1" dirty="0">
                <a:solidFill>
                  <a:schemeClr val="bg1"/>
                </a:solidFill>
                <a:latin typeface="Arial" panose="020B0604020202020204" pitchFamily="34" charset="0"/>
                <a:cs typeface="Arial" panose="020B0604020202020204" pitchFamily="34" charset="0"/>
              </a:rPr>
              <a:t> </a:t>
            </a:r>
          </a:p>
          <a:p>
            <a:pPr>
              <a:lnSpc>
                <a:spcPts val="2400"/>
              </a:lnSpc>
            </a:pPr>
            <a:r>
              <a:rPr lang="es-ES_tradnl" altLang="es-CL" sz="2000" b="1" dirty="0">
                <a:solidFill>
                  <a:schemeClr val="bg1"/>
                </a:solidFill>
                <a:latin typeface="Arial" panose="020B0604020202020204" pitchFamily="34" charset="0"/>
                <a:cs typeface="Arial" panose="020B0604020202020204" pitchFamily="34" charset="0"/>
              </a:rPr>
              <a:t>TOTAL LATINOAMÉRICA 1995 - 2023</a:t>
            </a:r>
            <a:endParaRPr lang="es-ES_tradnl" altLang="es-CL" sz="3600"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graphicFrame>
        <p:nvGraphicFramePr>
          <p:cNvPr id="2" name="Object 7"/>
          <p:cNvGraphicFramePr>
            <a:graphicFrameLocks noChangeAspect="1"/>
          </p:cNvGraphicFramePr>
          <p:nvPr>
            <p:extLst>
              <p:ext uri="{D42A27DB-BD31-4B8C-83A1-F6EECF244321}">
                <p14:modId xmlns:p14="http://schemas.microsoft.com/office/powerpoint/2010/main" val="4212736767"/>
              </p:ext>
            </p:extLst>
          </p:nvPr>
        </p:nvGraphicFramePr>
        <p:xfrm>
          <a:off x="180975" y="1760538"/>
          <a:ext cx="8694738" cy="46196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a:xfrm>
            <a:off x="609600" y="1151576"/>
            <a:ext cx="8534400" cy="581974"/>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spTree>
    <p:extLst>
      <p:ext uri="{BB962C8B-B14F-4D97-AF65-F5344CB8AC3E}">
        <p14:creationId xmlns:p14="http://schemas.microsoft.com/office/powerpoint/2010/main" val="373847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_tradnl" altLang="es-CL" sz="2400" b="1" dirty="0">
                <a:solidFill>
                  <a:schemeClr val="bg1"/>
                </a:solidFill>
                <a:latin typeface="Arial" pitchFamily="34" charset="0"/>
              </a:rPr>
              <a:t>NO PUEDE HABER DEMOCRACIA SIN PARTIDOS POLÍTICOS </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2023 - </a:t>
            </a: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Hay gente que dice que sin partidos políticos no puede haber democracia, mientras que hay otra gente que dice que la democracia puede funcionar sin partidos. ¿Cuál frase está más cerca de su manera de pensar? </a:t>
            </a:r>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4067175" y="2060575"/>
          <a:ext cx="2520950" cy="477291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148E7B2-6099-46F3-B6B0-1C051D6F317A}"/>
              </a:ext>
            </a:extLst>
          </p:cNvPr>
          <p:cNvSpPr txBox="1"/>
          <p:nvPr/>
        </p:nvSpPr>
        <p:spPr>
          <a:xfrm>
            <a:off x="4094689" y="1700808"/>
            <a:ext cx="2465921" cy="523220"/>
          </a:xfrm>
          <a:prstGeom prst="rect">
            <a:avLst/>
          </a:prstGeom>
          <a:noFill/>
        </p:spPr>
        <p:txBody>
          <a:bodyPr wrap="square">
            <a:spAutoFit/>
          </a:bodyPr>
          <a:lstStyle/>
          <a:p>
            <a:pPr algn="ctr"/>
            <a:r>
              <a:rPr lang="es-CL" sz="1400" b="1" i="1" dirty="0">
                <a:latin typeface="Arial" panose="020B0604020202020204" pitchFamily="34" charset="0"/>
                <a:cs typeface="Arial" panose="020B0604020202020204" pitchFamily="34" charset="0"/>
              </a:rPr>
              <a:t>Sin partidos políticos no puede haber democracia</a:t>
            </a:r>
            <a:endParaRPr lang="es-CL" sz="1400" b="1" dirty="0">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4D12D007-48C4-BBC2-A783-8E07572B681E}"/>
              </a:ext>
            </a:extLst>
          </p:cNvPr>
          <p:cNvGraphicFramePr/>
          <p:nvPr/>
        </p:nvGraphicFramePr>
        <p:xfrm>
          <a:off x="107504" y="2060575"/>
          <a:ext cx="3959671" cy="4395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1">
            <a:extLst>
              <a:ext uri="{FF2B5EF4-FFF2-40B4-BE49-F238E27FC236}">
                <a16:creationId xmlns:a16="http://schemas.microsoft.com/office/drawing/2014/main" id="{7788E0BF-B90F-4383-B667-41BCBDD2BC34}"/>
              </a:ext>
            </a:extLst>
          </p:cNvPr>
          <p:cNvGraphicFramePr>
            <a:graphicFrameLocks/>
          </p:cNvGraphicFramePr>
          <p:nvPr/>
        </p:nvGraphicFramePr>
        <p:xfrm>
          <a:off x="6588224" y="2060575"/>
          <a:ext cx="2520950" cy="4772918"/>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a:extLst>
              <a:ext uri="{FF2B5EF4-FFF2-40B4-BE49-F238E27FC236}">
                <a16:creationId xmlns:a16="http://schemas.microsoft.com/office/drawing/2014/main" id="{0148E7B2-6099-46F3-B6B0-1C051D6F317A}"/>
              </a:ext>
            </a:extLst>
          </p:cNvPr>
          <p:cNvSpPr txBox="1"/>
          <p:nvPr/>
        </p:nvSpPr>
        <p:spPr>
          <a:xfrm>
            <a:off x="6323110" y="1700808"/>
            <a:ext cx="3113421" cy="523220"/>
          </a:xfrm>
          <a:prstGeom prst="rect">
            <a:avLst/>
          </a:prstGeom>
          <a:noFill/>
        </p:spPr>
        <p:txBody>
          <a:bodyPr wrap="square">
            <a:spAutoFit/>
          </a:bodyPr>
          <a:lstStyle/>
          <a:p>
            <a:pPr algn="ctr"/>
            <a:r>
              <a:rPr lang="es-CL" sz="1400" b="1" i="1" dirty="0">
                <a:latin typeface="Arial" panose="020B0604020202020204" pitchFamily="34" charset="0"/>
                <a:cs typeface="Arial" panose="020B0604020202020204" pitchFamily="34" charset="0"/>
              </a:rPr>
              <a:t>La democracia puede funcionar sin partidos políticos</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729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_tradnl" altLang="es-CL" sz="2400" b="1" dirty="0">
                <a:solidFill>
                  <a:schemeClr val="bg1"/>
                </a:solidFill>
                <a:latin typeface="Arial" pitchFamily="34" charset="0"/>
              </a:rPr>
              <a:t>NO PUEDE HABER DEMOCRACIA SIN PARTIDOS POLÍTICOS </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1997 – 2023 - </a:t>
            </a: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Hay gente que dice que sin partidos políticos no puede haber democracia, mientras que hay otra gente que dice que la democracia puede funcionar sin partidos. ¿Cuál frase está más cerca de su manera de pensar? </a:t>
            </a:r>
          </a:p>
          <a:p>
            <a:pPr algn="just" eaLnBrk="1" fontAlgn="auto" hangingPunct="1">
              <a:buFont typeface="Wingdings" charset="2"/>
              <a:buNone/>
              <a:defRPr/>
            </a:pPr>
            <a:r>
              <a:rPr lang="es-CL" i="1" dirty="0"/>
              <a:t>Aquí: “Sin partidos políticos no puede haber democracia”.</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6084168" y="2060576"/>
          <a:ext cx="3059832" cy="4772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6A85B29-97A2-482B-BCEE-91726893E821}"/>
              </a:ext>
            </a:extLst>
          </p:cNvPr>
          <p:cNvGraphicFramePr>
            <a:graphicFrameLocks noChangeAspect="1"/>
          </p:cNvGraphicFramePr>
          <p:nvPr/>
        </p:nvGraphicFramePr>
        <p:xfrm>
          <a:off x="250825" y="1773238"/>
          <a:ext cx="5545311" cy="525616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0148E7B2-6099-46F3-B6B0-1C051D6F317A}"/>
              </a:ext>
            </a:extLst>
          </p:cNvPr>
          <p:cNvSpPr txBox="1"/>
          <p:nvPr/>
        </p:nvSpPr>
        <p:spPr>
          <a:xfrm>
            <a:off x="6225112" y="1700808"/>
            <a:ext cx="2790403" cy="523220"/>
          </a:xfrm>
          <a:prstGeom prst="rect">
            <a:avLst/>
          </a:prstGeom>
          <a:noFill/>
        </p:spPr>
        <p:txBody>
          <a:bodyPr wrap="square">
            <a:spAutoFit/>
          </a:bodyPr>
          <a:lstStyle/>
          <a:p>
            <a:pPr algn="ctr"/>
            <a:r>
              <a:rPr lang="es-CL" sz="1400" b="1" i="1" dirty="0">
                <a:latin typeface="Arial" panose="020B0604020202020204" pitchFamily="34" charset="0"/>
                <a:cs typeface="Arial" panose="020B0604020202020204" pitchFamily="34" charset="0"/>
              </a:rPr>
              <a:t>Sin partidos políticos no puede haber democracia</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90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2">
            <a:extLst>
              <a:ext uri="{FF2B5EF4-FFF2-40B4-BE49-F238E27FC236}">
                <a16:creationId xmlns:a16="http://schemas.microsoft.com/office/drawing/2014/main" id="{0D52203C-A149-4838-AE45-757E0B91E98C}"/>
              </a:ext>
            </a:extLst>
          </p:cNvPr>
          <p:cNvGraphicFramePr/>
          <p:nvPr>
            <p:extLst>
              <p:ext uri="{D42A27DB-BD31-4B8C-83A1-F6EECF244321}">
                <p14:modId xmlns:p14="http://schemas.microsoft.com/office/powerpoint/2010/main" val="542308028"/>
              </p:ext>
            </p:extLst>
          </p:nvPr>
        </p:nvGraphicFramePr>
        <p:xfrm>
          <a:off x="755576" y="1844824"/>
          <a:ext cx="8388424" cy="4738469"/>
        </p:xfrm>
        <a:graphic>
          <a:graphicData uri="http://schemas.openxmlformats.org/drawingml/2006/chart">
            <c:chart xmlns:c="http://schemas.openxmlformats.org/drawingml/2006/chart" xmlns:r="http://schemas.openxmlformats.org/officeDocument/2006/relationships" r:id="rId3"/>
          </a:graphicData>
        </a:graphic>
      </p:graphicFrame>
      <p:sp>
        <p:nvSpPr>
          <p:cNvPr id="36866" name="Rectangle 5"/>
          <p:cNvSpPr>
            <a:spLocks noChangeArrowheads="1"/>
          </p:cNvSpPr>
          <p:nvPr/>
        </p:nvSpPr>
        <p:spPr bwMode="auto">
          <a:xfrm>
            <a:off x="0" y="6453188"/>
            <a:ext cx="2663825" cy="40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880" tIns="45440" rIns="90880" bIns="4544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latin typeface="Arial" pitchFamily="34" charset="0"/>
            </a:endParaRPr>
          </a:p>
        </p:txBody>
      </p:sp>
      <p:sp>
        <p:nvSpPr>
          <p:cNvPr id="36867" name="Rectangle 3"/>
          <p:cNvSpPr>
            <a:spLocks noChangeArrowheads="1"/>
          </p:cNvSpPr>
          <p:nvPr/>
        </p:nvSpPr>
        <p:spPr bwMode="auto">
          <a:xfrm>
            <a:off x="0" y="388471"/>
            <a:ext cx="914400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80" tIns="45440" rIns="90880" bIns="4544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ct val="0"/>
              </a:spcBef>
              <a:buFontTx/>
              <a:buNone/>
            </a:pPr>
            <a:endParaRPr lang="es-ES_tradnl" altLang="es-CL" sz="2800" b="1" dirty="0">
              <a:latin typeface="Arial" pitchFamily="34" charset="0"/>
            </a:endParaRPr>
          </a:p>
        </p:txBody>
      </p:sp>
      <p:sp>
        <p:nvSpPr>
          <p:cNvPr id="36868" name="Rectangle 2"/>
          <p:cNvSpPr>
            <a:spLocks noChangeArrowheads="1"/>
          </p:cNvSpPr>
          <p:nvPr/>
        </p:nvSpPr>
        <p:spPr bwMode="auto">
          <a:xfrm>
            <a:off x="0" y="765175"/>
            <a:ext cx="8964613" cy="307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80" tIns="45440" rIns="90880" bIns="4544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s-CL" altLang="es-CL" sz="1400" i="1" dirty="0">
              <a:latin typeface="Arial" pitchFamily="34" charset="0"/>
            </a:endParaRPr>
          </a:p>
        </p:txBody>
      </p:sp>
      <p:sp>
        <p:nvSpPr>
          <p:cNvPr id="2" name="Title 1"/>
          <p:cNvSpPr>
            <a:spLocks noGrp="1"/>
          </p:cNvSpPr>
          <p:nvPr>
            <p:ph type="title"/>
          </p:nvPr>
        </p:nvSpPr>
        <p:spPr>
          <a:xfrm>
            <a:off x="107504" y="3289"/>
            <a:ext cx="8153400" cy="833120"/>
          </a:xfrm>
        </p:spPr>
        <p:txBody>
          <a:bodyPr>
            <a:normAutofit fontScale="90000"/>
          </a:bodyPr>
          <a:lstStyle/>
          <a:p>
            <a:r>
              <a:rPr lang="es-ES_tradnl" altLang="es-CL" sz="2900" dirty="0">
                <a:latin typeface="Arial" pitchFamily="34" charset="0"/>
              </a:rPr>
              <a:t>APOYO A LA DEMOCRACIA Y PIB PER CÁPITA </a:t>
            </a:r>
            <a:br>
              <a:rPr lang="es-ES_tradnl" altLang="es-CL" sz="1400" dirty="0">
                <a:latin typeface="Arial" pitchFamily="34" charset="0"/>
              </a:rPr>
            </a:br>
            <a:r>
              <a:rPr lang="es-ES_tradnl" altLang="es-CL" sz="2000" dirty="0">
                <a:latin typeface="Arial" pitchFamily="34" charset="0"/>
              </a:rPr>
              <a:t>TOTAL LATINOAMÉRICA 1995 – 2023</a:t>
            </a:r>
            <a:endParaRPr lang="es-CL" sz="2000" dirty="0"/>
          </a:p>
        </p:txBody>
      </p:sp>
      <p:sp>
        <p:nvSpPr>
          <p:cNvPr id="4" name="Text Placeholder 3"/>
          <p:cNvSpPr>
            <a:spLocks noGrp="1"/>
          </p:cNvSpPr>
          <p:nvPr>
            <p:ph type="body" idx="1"/>
          </p:nvPr>
        </p:nvSpPr>
        <p:spPr>
          <a:xfrm>
            <a:off x="609600" y="1151576"/>
            <a:ext cx="8534400" cy="693248"/>
          </a:xfrm>
        </p:spPr>
        <p:txBody>
          <a:bodyPr/>
          <a:lstStyle/>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r>
              <a:rPr lang="es-ES_tradnl" altLang="es-CL" i="1" dirty="0">
                <a:latin typeface="Arial" pitchFamily="34" charset="0"/>
              </a:rPr>
              <a:t>Aquí: ‘</a:t>
            </a:r>
            <a:r>
              <a:rPr lang="es-CL" altLang="es-CL" i="1" dirty="0">
                <a:latin typeface="Arial" pitchFamily="34" charset="0"/>
              </a:rPr>
              <a:t>La democracia es preferible a cualquier otra forma de gobierno’. </a:t>
            </a:r>
          </a:p>
        </p:txBody>
      </p:sp>
      <p:cxnSp>
        <p:nvCxnSpPr>
          <p:cNvPr id="9" name="Straight Connector 8"/>
          <p:cNvCxnSpPr>
            <a:cxnSpLocks/>
          </p:cNvCxnSpPr>
          <p:nvPr/>
        </p:nvCxnSpPr>
        <p:spPr>
          <a:xfrm>
            <a:off x="4067944" y="2224609"/>
            <a:ext cx="0" cy="350864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5796136" y="2317522"/>
            <a:ext cx="0" cy="341573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7164288" y="2317522"/>
            <a:ext cx="0" cy="341573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03648" y="1916832"/>
            <a:ext cx="2304256" cy="307777"/>
          </a:xfrm>
          <a:prstGeom prst="rect">
            <a:avLst/>
          </a:prstGeom>
          <a:noFill/>
        </p:spPr>
        <p:txBody>
          <a:bodyPr wrap="square" rtlCol="0">
            <a:spAutoFit/>
          </a:bodyPr>
          <a:lstStyle/>
          <a:p>
            <a:pPr algn="ctr"/>
            <a:r>
              <a:rPr lang="es-CL" sz="1400" b="1" dirty="0">
                <a:latin typeface="Arial" panose="020B0604020202020204" pitchFamily="34" charset="0"/>
                <a:cs typeface="Arial" panose="020B0604020202020204" pitchFamily="34" charset="0"/>
              </a:rPr>
              <a:t>Crisis asiática</a:t>
            </a:r>
          </a:p>
        </p:txBody>
      </p:sp>
      <p:sp>
        <p:nvSpPr>
          <p:cNvPr id="13" name="TextBox 12"/>
          <p:cNvSpPr txBox="1"/>
          <p:nvPr/>
        </p:nvSpPr>
        <p:spPr>
          <a:xfrm>
            <a:off x="3779912" y="1916832"/>
            <a:ext cx="2304256" cy="307777"/>
          </a:xfrm>
          <a:prstGeom prst="rect">
            <a:avLst/>
          </a:prstGeom>
          <a:noFill/>
        </p:spPr>
        <p:txBody>
          <a:bodyPr wrap="square" rtlCol="0">
            <a:spAutoFit/>
          </a:bodyPr>
          <a:lstStyle/>
          <a:p>
            <a:pPr algn="ctr"/>
            <a:r>
              <a:rPr lang="es-CL" sz="1400" b="1" dirty="0">
                <a:latin typeface="Arial" panose="020B0604020202020204" pitchFamily="34" charset="0"/>
                <a:cs typeface="Arial" panose="020B0604020202020204" pitchFamily="34" charset="0"/>
              </a:rPr>
              <a:t>Recuperación</a:t>
            </a:r>
          </a:p>
        </p:txBody>
      </p:sp>
      <p:sp>
        <p:nvSpPr>
          <p:cNvPr id="14" name="TextBox 13"/>
          <p:cNvSpPr txBox="1"/>
          <p:nvPr/>
        </p:nvSpPr>
        <p:spPr>
          <a:xfrm>
            <a:off x="5796136" y="1929779"/>
            <a:ext cx="1431776" cy="646331"/>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Crisis ”</a:t>
            </a:r>
            <a:r>
              <a:rPr lang="es-CL" sz="1200" b="1" dirty="0" err="1">
                <a:latin typeface="Arial" panose="020B0604020202020204" pitchFamily="34" charset="0"/>
                <a:cs typeface="Arial" panose="020B0604020202020204" pitchFamily="34" charset="0"/>
              </a:rPr>
              <a:t>subprime</a:t>
            </a:r>
            <a:r>
              <a:rPr lang="es-CL" sz="1200" b="1" dirty="0">
                <a:latin typeface="Arial" panose="020B0604020202020204" pitchFamily="34" charset="0"/>
                <a:cs typeface="Arial" panose="020B0604020202020204" pitchFamily="34" charset="0"/>
              </a:rPr>
              <a:t>” y recuperación</a:t>
            </a:r>
          </a:p>
        </p:txBody>
      </p:sp>
      <p:sp>
        <p:nvSpPr>
          <p:cNvPr id="15" name="TextBox 14"/>
          <p:cNvSpPr txBox="1"/>
          <p:nvPr/>
        </p:nvSpPr>
        <p:spPr>
          <a:xfrm>
            <a:off x="7092280" y="1916832"/>
            <a:ext cx="989484"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Deterioro de China</a:t>
            </a:r>
          </a:p>
        </p:txBody>
      </p:sp>
      <p:sp>
        <p:nvSpPr>
          <p:cNvPr id="18" name="Text Placeholder 5">
            <a:extLst>
              <a:ext uri="{FF2B5EF4-FFF2-40B4-BE49-F238E27FC236}">
                <a16:creationId xmlns:a16="http://schemas.microsoft.com/office/drawing/2014/main" id="{F2895474-A47D-439D-AAC1-1B2897664D8B}"/>
              </a:ext>
            </a:extLst>
          </p:cNvPr>
          <p:cNvSpPr>
            <a:spLocks noGrp="1"/>
          </p:cNvSpPr>
          <p:nvPr>
            <p:ph type="body" sz="quarter" idx="22"/>
          </p:nvPr>
        </p:nvSpPr>
        <p:spPr>
          <a:xfrm>
            <a:off x="-8756" y="6653746"/>
            <a:ext cx="8153400" cy="256456"/>
          </a:xfrm>
        </p:spPr>
        <p:txBody>
          <a:bodyPr>
            <a:normAutofit/>
          </a:bodyPr>
          <a:lstStyle/>
          <a:p>
            <a:r>
              <a:rPr lang="es-ES" altLang="es-CL" dirty="0">
                <a:latin typeface="Arial" pitchFamily="34" charset="0"/>
              </a:rPr>
              <a:t>*Crecimiento PIB 2017 corresponde al </a:t>
            </a:r>
            <a:r>
              <a:rPr lang="es-CL" dirty="0"/>
              <a:t>Estudio Económico de América Latina y el Caribe 2020 CEPAL. Año 2020, estimación CEPAL abril </a:t>
            </a:r>
            <a:endParaRPr lang="es-ES" altLang="es-CL" dirty="0">
              <a:latin typeface="Arial" pitchFamily="34" charset="0"/>
            </a:endParaRPr>
          </a:p>
        </p:txBody>
      </p:sp>
      <p:cxnSp>
        <p:nvCxnSpPr>
          <p:cNvPr id="17" name="Straight Connector 10">
            <a:extLst>
              <a:ext uri="{FF2B5EF4-FFF2-40B4-BE49-F238E27FC236}">
                <a16:creationId xmlns:a16="http://schemas.microsoft.com/office/drawing/2014/main" id="{7A62F9F9-9A42-2B45-80DD-23F6D23823C9}"/>
              </a:ext>
            </a:extLst>
          </p:cNvPr>
          <p:cNvCxnSpPr>
            <a:cxnSpLocks/>
          </p:cNvCxnSpPr>
          <p:nvPr/>
        </p:nvCxnSpPr>
        <p:spPr>
          <a:xfrm>
            <a:off x="8172400" y="2276872"/>
            <a:ext cx="0" cy="3415734"/>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25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 y="63495"/>
            <a:ext cx="9138355" cy="93726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LA DEMOCRACIA ES PREFERIBLE A CUALQUIER OTRA FORMA DE GOBIERNO </a:t>
            </a:r>
          </a:p>
          <a:p>
            <a:r>
              <a:rPr lang="es-ES_tradnl" altLang="es-CL" b="1" dirty="0">
                <a:solidFill>
                  <a:schemeClr val="bg1"/>
                </a:solidFill>
                <a:latin typeface="Arial" panose="020B0604020202020204" pitchFamily="34" charset="0"/>
                <a:cs typeface="Arial" panose="020B0604020202020204" pitchFamily="34" charset="0"/>
              </a:rPr>
              <a:t>TOTAL LATINOAMÉRICA 1995-2023 - TOTALES POR PAÍS 2020 - 2023</a:t>
            </a:r>
            <a:endParaRPr lang="es-ES_tradnl" altLang="es-CL"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graphicFrame>
        <p:nvGraphicFramePr>
          <p:cNvPr id="2" name="Object 7"/>
          <p:cNvGraphicFramePr>
            <a:graphicFrameLocks noChangeAspect="1"/>
          </p:cNvGraphicFramePr>
          <p:nvPr>
            <p:extLst>
              <p:ext uri="{D42A27DB-BD31-4B8C-83A1-F6EECF244321}">
                <p14:modId xmlns:p14="http://schemas.microsoft.com/office/powerpoint/2010/main" val="2280085901"/>
              </p:ext>
            </p:extLst>
          </p:nvPr>
        </p:nvGraphicFramePr>
        <p:xfrm>
          <a:off x="180975" y="1884366"/>
          <a:ext cx="5470525" cy="45560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a:xfrm>
            <a:off x="609600" y="1151576"/>
            <a:ext cx="8534400" cy="726782"/>
          </a:xfrm>
        </p:spPr>
        <p:txBody>
          <a:bodyPr/>
          <a:lstStyle/>
          <a:p>
            <a:pPr eaLnBrk="1" fontAlgn="auto" hangingPunct="1">
              <a:buFont typeface="Wingdings" charset="2"/>
              <a:buNone/>
              <a:defRPr/>
            </a:pPr>
            <a:endParaRPr lang="es-CL" altLang="es-CL" i="1" dirty="0"/>
          </a:p>
          <a:p>
            <a:pPr>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“La democracia es preferible a cualquier otra forma de gobierno”.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7173818"/>
              </p:ext>
            </p:extLst>
          </p:nvPr>
        </p:nvGraphicFramePr>
        <p:xfrm>
          <a:off x="5680781" y="2230091"/>
          <a:ext cx="3457574" cy="4627909"/>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5740F64F-0004-29D3-3658-9EFBE0E86DEA}"/>
              </a:ext>
            </a:extLst>
          </p:cNvPr>
          <p:cNvSpPr txBox="1"/>
          <p:nvPr/>
        </p:nvSpPr>
        <p:spPr>
          <a:xfrm>
            <a:off x="6259497" y="1900336"/>
            <a:ext cx="2878857"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La democracia es preferible</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4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LA DEMOCRACIA ES PREFERIBLE A CUALQUIER OTRA FORMA DE GOBIERNO </a:t>
            </a:r>
          </a:p>
          <a:p>
            <a:r>
              <a:rPr lang="es-ES_tradnl" altLang="es-CL" b="1" dirty="0">
                <a:solidFill>
                  <a:schemeClr val="bg1"/>
                </a:solidFill>
                <a:latin typeface="Arial" panose="020B0604020202020204" pitchFamily="34" charset="0"/>
                <a:cs typeface="Arial" panose="020B0604020202020204" pitchFamily="34" charset="0"/>
              </a:rPr>
              <a:t>DIFERENCIA NETA. TOTALES POR PAÍS  2020 - 2023</a:t>
            </a:r>
            <a:endParaRPr lang="es-ES_tradnl" altLang="es-CL"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sp>
        <p:nvSpPr>
          <p:cNvPr id="3" name="Text Placeholder 2"/>
          <p:cNvSpPr>
            <a:spLocks noGrp="1"/>
          </p:cNvSpPr>
          <p:nvPr>
            <p:ph type="body" idx="1"/>
          </p:nvPr>
        </p:nvSpPr>
        <p:spPr>
          <a:xfrm>
            <a:off x="609600" y="1151576"/>
            <a:ext cx="8534400" cy="687406"/>
          </a:xfrm>
        </p:spPr>
        <p:txBody>
          <a:bodyPr/>
          <a:lstStyle/>
          <a:p>
            <a:pPr eaLnBrk="1" fontAlgn="auto" hangingPunct="1">
              <a:buFont typeface="Wingdings" charset="2"/>
              <a:buNone/>
              <a:defRPr/>
            </a:pPr>
            <a:endParaRPr lang="es-CL" altLang="es-CL" i="1" dirty="0"/>
          </a:p>
          <a:p>
            <a:pPr>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“La democracia es preferible a cualquier otra forma de gobierno”.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4003791029"/>
              </p:ext>
            </p:extLst>
          </p:nvPr>
        </p:nvGraphicFramePr>
        <p:xfrm>
          <a:off x="395536" y="2054225"/>
          <a:ext cx="8742819" cy="454025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E3A2E151-7FD5-51E2-7A76-BD4C2D7BAD0C}"/>
              </a:ext>
            </a:extLst>
          </p:cNvPr>
          <p:cNvSpPr txBox="1"/>
          <p:nvPr/>
        </p:nvSpPr>
        <p:spPr>
          <a:xfrm>
            <a:off x="5652120" y="4725144"/>
            <a:ext cx="2777042" cy="646331"/>
          </a:xfrm>
          <a:prstGeom prst="rect">
            <a:avLst/>
          </a:prstGeom>
          <a:noFill/>
        </p:spPr>
        <p:txBody>
          <a:bodyPr wrap="none" rtlCol="0">
            <a:spAutoFit/>
          </a:bodyPr>
          <a:lstStyle/>
          <a:p>
            <a:r>
              <a:rPr lang="es-CL" dirty="0"/>
              <a:t>PAÍSES CON PÉRDIDA DE</a:t>
            </a:r>
          </a:p>
          <a:p>
            <a:r>
              <a:rPr lang="es-CL" dirty="0"/>
              <a:t>APOYO A LA DEMOCRACIA</a:t>
            </a:r>
          </a:p>
        </p:txBody>
      </p:sp>
    </p:spTree>
    <p:extLst>
      <p:ext uri="{BB962C8B-B14F-4D97-AF65-F5344CB8AC3E}">
        <p14:creationId xmlns:p14="http://schemas.microsoft.com/office/powerpoint/2010/main" val="87774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a:t>
            </a:r>
            <a:r>
              <a:rPr lang="es-CL" altLang="es-CL" sz="2000" b="1" dirty="0">
                <a:solidFill>
                  <a:schemeClr val="bg1"/>
                </a:solidFill>
                <a:latin typeface="Arial" panose="020B0604020202020204" pitchFamily="34" charset="0"/>
                <a:cs typeface="Arial" panose="020B0604020202020204" pitchFamily="34" charset="0"/>
              </a:rPr>
              <a:t>DA LO MISMO UN RÉGIMEN DEMOCRÁTICO QUE UNO NO DEMOCRÁTICO </a:t>
            </a:r>
            <a:endParaRPr lang="es-ES_tradnl" altLang="es-CL" sz="2000" b="1" dirty="0">
              <a:solidFill>
                <a:schemeClr val="bg1"/>
              </a:solidFill>
              <a:latin typeface="Arial" panose="020B0604020202020204" pitchFamily="34" charset="0"/>
              <a:cs typeface="Arial" panose="020B0604020202020204" pitchFamily="34" charset="0"/>
            </a:endParaRPr>
          </a:p>
          <a:p>
            <a:r>
              <a:rPr lang="es-ES_tradnl" altLang="es-CL" sz="1600" b="1" dirty="0">
                <a:solidFill>
                  <a:schemeClr val="bg1"/>
                </a:solidFill>
                <a:latin typeface="Arial" panose="020B0604020202020204" pitchFamily="34" charset="0"/>
                <a:cs typeface="Arial" panose="020B0604020202020204" pitchFamily="34" charset="0"/>
              </a:rPr>
              <a:t>TOTAL LATINOAMÉRICA 1995  - 2023 – TOTALES POR PAÍS 2020-2023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5"/>
            <a:ext cx="8534400" cy="668059"/>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“A la gente como uno, nos da lo mismo un régimen democrático que uno 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nvGraphicFramePr>
        <p:xfrm>
          <a:off x="5686426" y="2208113"/>
          <a:ext cx="3457574" cy="4601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7">
            <a:extLst>
              <a:ext uri="{FF2B5EF4-FFF2-40B4-BE49-F238E27FC236}">
                <a16:creationId xmlns:a16="http://schemas.microsoft.com/office/drawing/2014/main" id="{7DDFC4F5-1215-44F3-A10F-3E893BD3E59A}"/>
              </a:ext>
            </a:extLst>
          </p:cNvPr>
          <p:cNvGraphicFramePr>
            <a:graphicFrameLocks noChangeAspect="1"/>
          </p:cNvGraphicFramePr>
          <p:nvPr/>
        </p:nvGraphicFramePr>
        <p:xfrm>
          <a:off x="180975" y="1932664"/>
          <a:ext cx="5470525" cy="4548782"/>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4D28B5CE-CD98-BCF5-01F0-173EF21902C8}"/>
              </a:ext>
            </a:extLst>
          </p:cNvPr>
          <p:cNvSpPr txBox="1"/>
          <p:nvPr/>
        </p:nvSpPr>
        <p:spPr>
          <a:xfrm>
            <a:off x="7187851" y="1866117"/>
            <a:ext cx="1775174"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Da lo mismo</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35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a:t>
            </a:r>
            <a:r>
              <a:rPr lang="es-CL" altLang="es-CL" sz="2000" b="1" dirty="0">
                <a:solidFill>
                  <a:schemeClr val="bg1"/>
                </a:solidFill>
                <a:latin typeface="Arial" panose="020B0604020202020204" pitchFamily="34" charset="0"/>
                <a:cs typeface="Arial" panose="020B0604020202020204" pitchFamily="34" charset="0"/>
              </a:rPr>
              <a:t>DA LO MISMO UN RÉGIMEN DEMOCRÁTICO QUE UNO NO DEMOCRÁTICO </a:t>
            </a:r>
            <a:endParaRPr lang="es-ES_tradnl" altLang="es-CL" sz="2000" b="1" dirty="0">
              <a:solidFill>
                <a:schemeClr val="bg1"/>
              </a:solidFill>
              <a:latin typeface="Arial" panose="020B0604020202020204" pitchFamily="34" charset="0"/>
              <a:cs typeface="Arial" panose="020B0604020202020204" pitchFamily="34" charset="0"/>
            </a:endParaRPr>
          </a:p>
          <a:p>
            <a:r>
              <a:rPr lang="es-ES_tradnl" altLang="es-CL" sz="1600" b="1" dirty="0">
                <a:solidFill>
                  <a:schemeClr val="bg1"/>
                </a:solidFill>
                <a:latin typeface="Arial" panose="020B0604020202020204" pitchFamily="34" charset="0"/>
                <a:cs typeface="Arial" panose="020B0604020202020204" pitchFamily="34" charset="0"/>
              </a:rPr>
              <a:t>DIFERENCIA NETA POR PAÍS 2020 - 2023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6"/>
            <a:ext cx="8534400" cy="774808"/>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“A la gente como uno, nos da lo mismo un régimen democrático que uno 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37256920"/>
              </p:ext>
            </p:extLst>
          </p:nvPr>
        </p:nvGraphicFramePr>
        <p:xfrm>
          <a:off x="473189" y="1926384"/>
          <a:ext cx="8670811" cy="458162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BF7203DB-70CB-F22D-C602-999AA76A8716}"/>
              </a:ext>
            </a:extLst>
          </p:cNvPr>
          <p:cNvSpPr txBox="1"/>
          <p:nvPr/>
        </p:nvSpPr>
        <p:spPr>
          <a:xfrm>
            <a:off x="4211960" y="3181571"/>
            <a:ext cx="3150606" cy="646331"/>
          </a:xfrm>
          <a:prstGeom prst="rect">
            <a:avLst/>
          </a:prstGeom>
          <a:noFill/>
        </p:spPr>
        <p:txBody>
          <a:bodyPr wrap="none" rtlCol="0">
            <a:spAutoFit/>
          </a:bodyPr>
          <a:lstStyle/>
          <a:p>
            <a:r>
              <a:rPr lang="es-CL" dirty="0"/>
              <a:t>PAÍSES CON AUMENTO DE </a:t>
            </a:r>
          </a:p>
          <a:p>
            <a:r>
              <a:rPr lang="es-CL" dirty="0"/>
              <a:t>INDIFERENCIA LA DEMOCRACIA</a:t>
            </a:r>
          </a:p>
        </p:txBody>
      </p:sp>
    </p:spTree>
    <p:extLst>
      <p:ext uri="{BB962C8B-B14F-4D97-AF65-F5344CB8AC3E}">
        <p14:creationId xmlns:p14="http://schemas.microsoft.com/office/powerpoint/2010/main" val="239204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a:t>
            </a:r>
            <a:r>
              <a:rPr lang="es-ES_tradnl" altLang="es-CL" sz="2000" b="1" dirty="0">
                <a:solidFill>
                  <a:schemeClr val="bg1"/>
                </a:solidFill>
                <a:latin typeface="Arial" pitchFamily="34" charset="0"/>
              </a:rPr>
              <a:t>UN GOBIERNO AUTORITARIO PUEDER SER PREFERIBLE</a:t>
            </a:r>
            <a:endParaRPr lang="es-ES_tradnl" altLang="es-CL" sz="2000" b="1" dirty="0">
              <a:solidFill>
                <a:schemeClr val="bg1"/>
              </a:solidFill>
              <a:latin typeface="Arial" panose="020B0604020202020204" pitchFamily="34" charset="0"/>
              <a:cs typeface="Arial" panose="020B0604020202020204" pitchFamily="34" charset="0"/>
            </a:endParaRPr>
          </a:p>
          <a:p>
            <a:r>
              <a:rPr lang="es-ES_tradnl" altLang="es-CL" sz="1600" b="1" dirty="0">
                <a:solidFill>
                  <a:schemeClr val="bg1"/>
                </a:solidFill>
                <a:latin typeface="Arial" panose="020B0604020202020204" pitchFamily="34" charset="0"/>
                <a:cs typeface="Arial" panose="020B0604020202020204" pitchFamily="34" charset="0"/>
              </a:rPr>
              <a:t>TOTAL LATINOAMÉRICA 1995-2023</a:t>
            </a:r>
          </a:p>
          <a:p>
            <a:r>
              <a:rPr lang="es-ES_tradnl" altLang="es-CL" sz="1600" b="1" dirty="0">
                <a:solidFill>
                  <a:schemeClr val="bg1"/>
                </a:solidFill>
                <a:latin typeface="Arial" panose="020B0604020202020204" pitchFamily="34" charset="0"/>
                <a:cs typeface="Arial" panose="020B0604020202020204" pitchFamily="34" charset="0"/>
              </a:rPr>
              <a:t>TOTALES POR PAÍS 2020 - 2023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5"/>
            <a:ext cx="8534400" cy="760117"/>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“En algunas circunstancias, un gobierno autoritario puede ser preferible a uno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905753165"/>
              </p:ext>
            </p:extLst>
          </p:nvPr>
        </p:nvGraphicFramePr>
        <p:xfrm>
          <a:off x="5703907" y="2208113"/>
          <a:ext cx="3457574" cy="4644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7">
            <a:extLst>
              <a:ext uri="{FF2B5EF4-FFF2-40B4-BE49-F238E27FC236}">
                <a16:creationId xmlns:a16="http://schemas.microsoft.com/office/drawing/2014/main" id="{7DDFC4F5-1215-44F3-A10F-3E893BD3E59A}"/>
              </a:ext>
            </a:extLst>
          </p:cNvPr>
          <p:cNvGraphicFramePr>
            <a:graphicFrameLocks noChangeAspect="1"/>
          </p:cNvGraphicFramePr>
          <p:nvPr>
            <p:extLst>
              <p:ext uri="{D42A27DB-BD31-4B8C-83A1-F6EECF244321}">
                <p14:modId xmlns:p14="http://schemas.microsoft.com/office/powerpoint/2010/main" val="878614226"/>
              </p:ext>
            </p:extLst>
          </p:nvPr>
        </p:nvGraphicFramePr>
        <p:xfrm>
          <a:off x="158750" y="2014697"/>
          <a:ext cx="5470525" cy="4476774"/>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A60012A4-3592-C836-FEE5-C30780287658}"/>
              </a:ext>
            </a:extLst>
          </p:cNvPr>
          <p:cNvSpPr txBox="1"/>
          <p:nvPr/>
        </p:nvSpPr>
        <p:spPr>
          <a:xfrm>
            <a:off x="6259497" y="1969095"/>
            <a:ext cx="2878857"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Gobierno autoritario</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695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LANTILLA MORI">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107612</TotalTime>
  <Words>3377</Words>
  <Application>Microsoft Macintosh PowerPoint</Application>
  <PresentationFormat>Presentación en pantalla (4:3)</PresentationFormat>
  <Paragraphs>1002</Paragraphs>
  <Slides>31</Slides>
  <Notes>29</Notes>
  <HiddenSlides>6</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Arial</vt:lpstr>
      <vt:lpstr>Arial  </vt:lpstr>
      <vt:lpstr>arial (Body)</vt:lpstr>
      <vt:lpstr>Arial Black</vt:lpstr>
      <vt:lpstr>Calibri</vt:lpstr>
      <vt:lpstr>Times New Roman</vt:lpstr>
      <vt:lpstr>Tw Cen MT</vt:lpstr>
      <vt:lpstr>Wingdings</vt:lpstr>
      <vt:lpstr>1_PLANTILLA MORI</vt:lpstr>
      <vt:lpstr>Presentación de PowerPoint</vt:lpstr>
      <vt:lpstr>Presentación de PowerPoint</vt:lpstr>
      <vt:lpstr>Presentación de PowerPoint</vt:lpstr>
      <vt:lpstr>APOYO A LA DEMOCRACIA Y PIB PER CÁPITA  TOTAL LATINOAMÉRICA 1995 – 2023</vt:lpstr>
      <vt:lpstr>Presentación de PowerPoint</vt:lpstr>
      <vt:lpstr>Presentación de PowerPoint</vt:lpstr>
      <vt:lpstr>Presentación de PowerPoint</vt:lpstr>
      <vt:lpstr>Presentación de PowerPoint</vt:lpstr>
      <vt:lpstr>Presentación de PowerPoint</vt:lpstr>
      <vt:lpstr>Presentación de PowerPoint</vt:lpstr>
      <vt:lpstr>BALANCE : APOYO A LA DEMOCRACIA  TOTAL LATINOAMÉRICA Y PAÍSES 2023</vt:lpstr>
      <vt:lpstr>APOYO A LA DEMOCRACIA  POR SEXO Y EDAD  TOTAL LATINOAMÉRICA 2023</vt:lpstr>
      <vt:lpstr>APOYO A LA DEMOCRACIA  POR EDUCACIÓN DEL ENTREVISTADO Y PADRE DEL ENTREVISTADO TOTAL LATINOAMÉRICA 2023 </vt:lpstr>
      <vt:lpstr>APOYO A LA DEMOCRACIA  POR AUTOCLASIFICACIÓN DE CLASE SOCIAL TOTAL LATINOAMÉRICA 2023</vt:lpstr>
      <vt:lpstr>APOYO A LA DEMOCRACIA  POR REDES SOCIALES TOTAL LATINOAMÉRICA 2023</vt:lpstr>
      <vt:lpstr>Presentación de PowerPoint</vt:lpstr>
      <vt:lpstr>Presentación de PowerPoint</vt:lpstr>
      <vt:lpstr>SATISFACCIÓN CON LA DEMOCRACIA TOTAL LATINOAMÉRICA 1995 – 2023</vt:lpstr>
      <vt:lpstr>SATISFACCIÓN CON LA DEMOCRACIA TOTAL LATINOAMÉRICA 1995 – 2023 TOTALES POR PAÍS 2023</vt:lpstr>
      <vt:lpstr>Presentación de PowerPoint</vt:lpstr>
      <vt:lpstr>HISTÓRICO: SATISFACCIÓN CON LA DEMOCRACIA TOTAL LATINOAMÉRICA 1995 – 2023 - TOTALES POR PAÍS 1995 – 2023</vt:lpstr>
      <vt:lpstr>PERFIL SATISFACCIÓN CON LA DEMOGRACIA POR CLASE SOCIAL, EDUCACIÓN, EDAD Y SEXO  TOTAL LATINOAMÉRICA 2023</vt:lpstr>
      <vt:lpstr>Presentación de PowerPoint</vt:lpstr>
      <vt:lpstr>Presentación de PowerPoint</vt:lpstr>
      <vt:lpstr>Presentación de PowerPoint</vt:lpstr>
      <vt:lpstr>Presentación de PowerPoint</vt:lpstr>
      <vt:lpstr>Presentación de PowerPoint</vt:lpstr>
      <vt:lpstr>PROBABILIDAD DE UN GOLPE DE ESTADO TOTAL LATINOAMÉRICA 2009 – 2023 TOTALES POR PAÍS 2023</vt:lpstr>
      <vt:lpstr>LOS PARTIDOS POLÍTICOS FUNCIONAN BIEN TOTAL LATINOAMÉRICA 2023, TOTALES POR PAÍS 2023</vt:lpstr>
      <vt:lpstr>Presentación de PowerPoint</vt:lpstr>
      <vt:lpstr>Presentación de PowerPoint</vt:lpstr>
    </vt:vector>
  </TitlesOfParts>
  <Company>Corporación LatinoBarometro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Lagos C.C.</dc:creator>
  <cp:lastModifiedBy>Marta Lagos</cp:lastModifiedBy>
  <cp:revision>2796</cp:revision>
  <cp:lastPrinted>2023-07-14T13:14:18Z</cp:lastPrinted>
  <dcterms:created xsi:type="dcterms:W3CDTF">2016-05-23T13:52:14Z</dcterms:created>
  <dcterms:modified xsi:type="dcterms:W3CDTF">2023-07-21T12:12:58Z</dcterms:modified>
</cp:coreProperties>
</file>